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webextensions/webextension1.xml" ContentType="application/vnd.ms-office.webextension+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4"/>
  </p:notesMasterIdLst>
  <p:sldIdLst>
    <p:sldId id="279" r:id="rId5"/>
    <p:sldId id="6024" r:id="rId6"/>
    <p:sldId id="6034" r:id="rId7"/>
    <p:sldId id="310" r:id="rId8"/>
    <p:sldId id="6033" r:id="rId9"/>
    <p:sldId id="6031" r:id="rId10"/>
    <p:sldId id="5988" r:id="rId11"/>
    <p:sldId id="5989" r:id="rId12"/>
    <p:sldId id="6057" r:id="rId13"/>
    <p:sldId id="6035" r:id="rId14"/>
    <p:sldId id="6046" r:id="rId15"/>
    <p:sldId id="6028" r:id="rId16"/>
    <p:sldId id="6036" r:id="rId17"/>
    <p:sldId id="5995" r:id="rId18"/>
    <p:sldId id="6043" r:id="rId19"/>
    <p:sldId id="6044" r:id="rId20"/>
    <p:sldId id="6053" r:id="rId21"/>
    <p:sldId id="6049" r:id="rId22"/>
    <p:sldId id="6054" r:id="rId23"/>
    <p:sldId id="6060" r:id="rId24"/>
    <p:sldId id="6061" r:id="rId25"/>
    <p:sldId id="6009" r:id="rId26"/>
    <p:sldId id="6048" r:id="rId27"/>
    <p:sldId id="6055" r:id="rId28"/>
    <p:sldId id="6052" r:id="rId29"/>
    <p:sldId id="6059" r:id="rId30"/>
    <p:sldId id="6058" r:id="rId31"/>
    <p:sldId id="6062" r:id="rId32"/>
    <p:sldId id="358" r:id="rId33"/>
  </p:sldIdLst>
  <p:sldSz cx="18288000" cy="10287000"/>
  <p:notesSz cx="6858000" cy="9144000"/>
  <p:embeddedFontLst>
    <p:embeddedFont>
      <p:font typeface="Calibri" panose="020F0502020204030204" pitchFamily="34" charset="0"/>
      <p:regular r:id="rId35"/>
      <p:bold r:id="rId36"/>
      <p:italic r:id="rId37"/>
      <p:boldItalic r:id="rId38"/>
    </p:embeddedFont>
    <p:embeddedFont>
      <p:font typeface="Montserrat" pitchFamily="2" charset="77"/>
      <p:regular r:id="rId39"/>
      <p:bold r:id="rId40"/>
      <p:italic r:id="rId41"/>
      <p:boldItalic r:id="rId42"/>
    </p:embeddedFont>
    <p:embeddedFont>
      <p:font typeface="Montserrat Bold" pitchFamily="2" charset="77"/>
      <p:bold r:id="rId43"/>
      <p:italic r:id="rId44"/>
      <p:boldItalic r:id="rId45"/>
    </p:embeddedFont>
    <p:embeddedFont>
      <p:font typeface="Now" pitchFamily="2" charset="77"/>
      <p:regular r:id="rId46"/>
    </p:embeddedFont>
    <p:embeddedFont>
      <p:font typeface="Now Bold" pitchFamily="2" charset="77"/>
      <p:regular r:id="rId47"/>
      <p:bold r:id="rId48"/>
    </p:embeddedFont>
  </p:embeddedFontLst>
  <p:custDataLst>
    <p:tags r:id="rId4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FDFD"/>
    <a:srgbClr val="F1F1F1"/>
    <a:srgbClr val="A4D2B4"/>
    <a:srgbClr val="404040"/>
    <a:srgbClr val="941100"/>
    <a:srgbClr val="C0504D"/>
    <a:srgbClr val="CBC0FC"/>
    <a:srgbClr val="BFB5ED"/>
    <a:srgbClr val="FFDCCE"/>
    <a:srgbClr val="97C2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16A709-FF53-3441-2759-FB5A0D975E77}" v="90" dt="2023-10-17T08:48:44.82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87" autoAdjust="0"/>
    <p:restoredTop sz="79968" autoAdjust="0"/>
  </p:normalViewPr>
  <p:slideViewPr>
    <p:cSldViewPr>
      <p:cViewPr varScale="1">
        <p:scale>
          <a:sx n="57" d="100"/>
          <a:sy n="57" d="100"/>
        </p:scale>
        <p:origin x="1720" y="184"/>
      </p:cViewPr>
      <p:guideLst>
        <p:guide orient="horz" pos="2160"/>
        <p:guide pos="2880"/>
      </p:guideLst>
    </p:cSldViewPr>
  </p:slideViewPr>
  <p:outlineViewPr>
    <p:cViewPr>
      <p:scale>
        <a:sx n="33" d="100"/>
        <a:sy n="33" d="100"/>
      </p:scale>
      <p:origin x="0" y="0"/>
    </p:cViewPr>
  </p:outlineViewPr>
  <p:notesTextViewPr>
    <p:cViewPr>
      <p:scale>
        <a:sx n="210" d="100"/>
        <a:sy n="21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5.fntdata"/><Relationship Id="rId21" Type="http://schemas.openxmlformats.org/officeDocument/2006/relationships/slide" Target="slides/slide17.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10.fntdata"/><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6.xml"/><Relationship Id="rId41" Type="http://schemas.openxmlformats.org/officeDocument/2006/relationships/font" Target="fonts/font7.fntdata"/><Relationship Id="rId54"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2.fntdata"/><Relationship Id="rId49" Type="http://schemas.openxmlformats.org/officeDocument/2006/relationships/tags" Target="tags/tag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a Isabel Spínola E Silva" userId="S::zbc283@ku.dk::ba5000cd-55e1-4b11-ab9b-9a1c49cf6f11" providerId="AD" clId="Web-{7216A709-FF53-3441-2759-FB5A0D975E77}"/>
    <pc:docChg chg="modSld">
      <pc:chgData name="Rita Isabel Spínola E Silva" userId="S::zbc283@ku.dk::ba5000cd-55e1-4b11-ab9b-9a1c49cf6f11" providerId="AD" clId="Web-{7216A709-FF53-3441-2759-FB5A0D975E77}" dt="2023-10-17T08:48:42.120" v="37" actId="20577"/>
      <pc:docMkLst>
        <pc:docMk/>
      </pc:docMkLst>
      <pc:sldChg chg="modSp">
        <pc:chgData name="Rita Isabel Spínola E Silva" userId="S::zbc283@ku.dk::ba5000cd-55e1-4b11-ab9b-9a1c49cf6f11" providerId="AD" clId="Web-{7216A709-FF53-3441-2759-FB5A0D975E77}" dt="2023-10-17T07:50:37.981" v="1" actId="20577"/>
        <pc:sldMkLst>
          <pc:docMk/>
          <pc:sldMk cId="0" sldId="310"/>
        </pc:sldMkLst>
        <pc:spChg chg="mod">
          <ac:chgData name="Rita Isabel Spínola E Silva" userId="S::zbc283@ku.dk::ba5000cd-55e1-4b11-ab9b-9a1c49cf6f11" providerId="AD" clId="Web-{7216A709-FF53-3441-2759-FB5A0D975E77}" dt="2023-10-17T07:50:37.981" v="1" actId="20577"/>
          <ac:spMkLst>
            <pc:docMk/>
            <pc:sldMk cId="0" sldId="310"/>
            <ac:spMk id="15" creationId="{00000000-0000-0000-0000-000000000000}"/>
          </ac:spMkLst>
        </pc:spChg>
      </pc:sldChg>
      <pc:sldChg chg="modSp">
        <pc:chgData name="Rita Isabel Spínola E Silva" userId="S::zbc283@ku.dk::ba5000cd-55e1-4b11-ab9b-9a1c49cf6f11" providerId="AD" clId="Web-{7216A709-FF53-3441-2759-FB5A0D975E77}" dt="2023-10-17T08:34:45.608" v="20" actId="20577"/>
        <pc:sldMkLst>
          <pc:docMk/>
          <pc:sldMk cId="3183300932" sldId="5995"/>
        </pc:sldMkLst>
        <pc:spChg chg="mod">
          <ac:chgData name="Rita Isabel Spínola E Silva" userId="S::zbc283@ku.dk::ba5000cd-55e1-4b11-ab9b-9a1c49cf6f11" providerId="AD" clId="Web-{7216A709-FF53-3441-2759-FB5A0D975E77}" dt="2023-10-17T08:34:45.608" v="20" actId="20577"/>
          <ac:spMkLst>
            <pc:docMk/>
            <pc:sldMk cId="3183300932" sldId="5995"/>
            <ac:spMk id="6" creationId="{2F1F760B-62FC-CE68-62B3-94BCEA46D455}"/>
          </ac:spMkLst>
        </pc:spChg>
      </pc:sldChg>
      <pc:sldChg chg="modSp">
        <pc:chgData name="Rita Isabel Spínola E Silva" userId="S::zbc283@ku.dk::ba5000cd-55e1-4b11-ab9b-9a1c49cf6f11" providerId="AD" clId="Web-{7216A709-FF53-3441-2759-FB5A0D975E77}" dt="2023-10-17T08:04:07.361" v="15" actId="20577"/>
        <pc:sldMkLst>
          <pc:docMk/>
          <pc:sldMk cId="2782910019" sldId="6028"/>
        </pc:sldMkLst>
        <pc:spChg chg="mod">
          <ac:chgData name="Rita Isabel Spínola E Silva" userId="S::zbc283@ku.dk::ba5000cd-55e1-4b11-ab9b-9a1c49cf6f11" providerId="AD" clId="Web-{7216A709-FF53-3441-2759-FB5A0D975E77}" dt="2023-10-17T08:04:07.361" v="15" actId="20577"/>
          <ac:spMkLst>
            <pc:docMk/>
            <pc:sldMk cId="2782910019" sldId="6028"/>
            <ac:spMk id="2" creationId="{F5FC4DD1-F21C-4C38-9C4F-5F86D04CF90F}"/>
          </ac:spMkLst>
        </pc:spChg>
      </pc:sldChg>
      <pc:sldChg chg="modSp">
        <pc:chgData name="Rita Isabel Spínola E Silva" userId="S::zbc283@ku.dk::ba5000cd-55e1-4b11-ab9b-9a1c49cf6f11" providerId="AD" clId="Web-{7216A709-FF53-3441-2759-FB5A0D975E77}" dt="2023-10-17T07:52:23.387" v="4" actId="20577"/>
        <pc:sldMkLst>
          <pc:docMk/>
          <pc:sldMk cId="734280915" sldId="6033"/>
        </pc:sldMkLst>
        <pc:spChg chg="mod">
          <ac:chgData name="Rita Isabel Spínola E Silva" userId="S::zbc283@ku.dk::ba5000cd-55e1-4b11-ab9b-9a1c49cf6f11" providerId="AD" clId="Web-{7216A709-FF53-3441-2759-FB5A0D975E77}" dt="2023-10-17T07:52:23.387" v="4" actId="20577"/>
          <ac:spMkLst>
            <pc:docMk/>
            <pc:sldMk cId="734280915" sldId="6033"/>
            <ac:spMk id="32" creationId="{112A7075-2C88-8741-7EB7-9713468CAFDE}"/>
          </ac:spMkLst>
        </pc:spChg>
      </pc:sldChg>
      <pc:sldChg chg="modSp">
        <pc:chgData name="Rita Isabel Spínola E Silva" userId="S::zbc283@ku.dk::ba5000cd-55e1-4b11-ab9b-9a1c49cf6f11" providerId="AD" clId="Web-{7216A709-FF53-3441-2759-FB5A0D975E77}" dt="2023-10-17T08:10:26.879" v="17" actId="20577"/>
        <pc:sldMkLst>
          <pc:docMk/>
          <pc:sldMk cId="2072389937" sldId="6036"/>
        </pc:sldMkLst>
        <pc:spChg chg="mod">
          <ac:chgData name="Rita Isabel Spínola E Silva" userId="S::zbc283@ku.dk::ba5000cd-55e1-4b11-ab9b-9a1c49cf6f11" providerId="AD" clId="Web-{7216A709-FF53-3441-2759-FB5A0D975E77}" dt="2023-10-17T08:10:26.879" v="17" actId="20577"/>
          <ac:spMkLst>
            <pc:docMk/>
            <pc:sldMk cId="2072389937" sldId="6036"/>
            <ac:spMk id="4" creationId="{A390473F-5693-9874-3990-7976F6CEDA2C}"/>
          </ac:spMkLst>
        </pc:spChg>
      </pc:sldChg>
      <pc:sldChg chg="modSp">
        <pc:chgData name="Rita Isabel Spínola E Silva" userId="S::zbc283@ku.dk::ba5000cd-55e1-4b11-ab9b-9a1c49cf6f11" providerId="AD" clId="Web-{7216A709-FF53-3441-2759-FB5A0D975E77}" dt="2023-10-17T08:45:44.130" v="24" actId="20577"/>
        <pc:sldMkLst>
          <pc:docMk/>
          <pc:sldMk cId="3023184857" sldId="6049"/>
        </pc:sldMkLst>
        <pc:spChg chg="mod">
          <ac:chgData name="Rita Isabel Spínola E Silva" userId="S::zbc283@ku.dk::ba5000cd-55e1-4b11-ab9b-9a1c49cf6f11" providerId="AD" clId="Web-{7216A709-FF53-3441-2759-FB5A0D975E77}" dt="2023-10-17T08:45:44.130" v="24" actId="20577"/>
          <ac:spMkLst>
            <pc:docMk/>
            <pc:sldMk cId="3023184857" sldId="6049"/>
            <ac:spMk id="6" creationId="{9F5463A8-6813-BDFE-2BCA-5AA6640C18D5}"/>
          </ac:spMkLst>
        </pc:spChg>
      </pc:sldChg>
      <pc:sldChg chg="modSp">
        <pc:chgData name="Rita Isabel Spínola E Silva" userId="S::zbc283@ku.dk::ba5000cd-55e1-4b11-ab9b-9a1c49cf6f11" providerId="AD" clId="Web-{7216A709-FF53-3441-2759-FB5A0D975E77}" dt="2023-10-17T08:48:42.120" v="37" actId="20577"/>
        <pc:sldMkLst>
          <pc:docMk/>
          <pc:sldMk cId="1726100429" sldId="6052"/>
        </pc:sldMkLst>
        <pc:spChg chg="mod">
          <ac:chgData name="Rita Isabel Spínola E Silva" userId="S::zbc283@ku.dk::ba5000cd-55e1-4b11-ab9b-9a1c49cf6f11" providerId="AD" clId="Web-{7216A709-FF53-3441-2759-FB5A0D975E77}" dt="2023-10-17T08:48:42.120" v="37" actId="20577"/>
          <ac:spMkLst>
            <pc:docMk/>
            <pc:sldMk cId="1726100429" sldId="6052"/>
            <ac:spMk id="2" creationId="{F5FC4DD1-F21C-4C38-9C4F-5F86D04CF90F}"/>
          </ac:spMkLst>
        </pc:spChg>
      </pc:sldChg>
      <pc:sldChg chg="modSp">
        <pc:chgData name="Rita Isabel Spínola E Silva" userId="S::zbc283@ku.dk::ba5000cd-55e1-4b11-ab9b-9a1c49cf6f11" providerId="AD" clId="Web-{7216A709-FF53-3441-2759-FB5A0D975E77}" dt="2023-10-17T08:36:53.237" v="23" actId="20577"/>
        <pc:sldMkLst>
          <pc:docMk/>
          <pc:sldMk cId="1881409348" sldId="6053"/>
        </pc:sldMkLst>
        <pc:spChg chg="mod">
          <ac:chgData name="Rita Isabel Spínola E Silva" userId="S::zbc283@ku.dk::ba5000cd-55e1-4b11-ab9b-9a1c49cf6f11" providerId="AD" clId="Web-{7216A709-FF53-3441-2759-FB5A0D975E77}" dt="2023-10-17T08:36:53.237" v="23" actId="20577"/>
          <ac:spMkLst>
            <pc:docMk/>
            <pc:sldMk cId="1881409348" sldId="6053"/>
            <ac:spMk id="3" creationId="{D5642FBA-C1DE-6805-D18B-AF1C8ABABB2F}"/>
          </ac:spMkLst>
        </pc:spChg>
      </pc:sldChg>
      <pc:sldChg chg="modSp">
        <pc:chgData name="Rita Isabel Spínola E Silva" userId="S::zbc283@ku.dk::ba5000cd-55e1-4b11-ab9b-9a1c49cf6f11" providerId="AD" clId="Web-{7216A709-FF53-3441-2759-FB5A0D975E77}" dt="2023-10-17T08:48:19.432" v="35" actId="14100"/>
        <pc:sldMkLst>
          <pc:docMk/>
          <pc:sldMk cId="1097999659" sldId="6055"/>
        </pc:sldMkLst>
        <pc:spChg chg="mod">
          <ac:chgData name="Rita Isabel Spínola E Silva" userId="S::zbc283@ku.dk::ba5000cd-55e1-4b11-ab9b-9a1c49cf6f11" providerId="AD" clId="Web-{7216A709-FF53-3441-2759-FB5A0D975E77}" dt="2023-10-17T08:48:19.432" v="35" actId="14100"/>
          <ac:spMkLst>
            <pc:docMk/>
            <pc:sldMk cId="1097999659" sldId="6055"/>
            <ac:spMk id="9" creationId="{BE66C336-CF0A-1318-8D2E-4BC5E3D1E725}"/>
          </ac:spMkLst>
        </pc:spChg>
      </pc:sldChg>
    </pc:docChg>
  </pc:docChgLst>
</pc:chgInfo>
</file>

<file path=ppt/media/hdphoto1.wdp>
</file>

<file path=ppt/media/image1.png>
</file>

<file path=ppt/media/image10.png>
</file>

<file path=ppt/media/image11.jpg>
</file>

<file path=ppt/media/image12.png>
</file>

<file path=ppt/media/image13.jpg>
</file>

<file path=ppt/media/image14.jpeg>
</file>

<file path=ppt/media/image15.png>
</file>

<file path=ppt/media/image16.png>
</file>

<file path=ppt/media/image17.png>
</file>

<file path=ppt/media/image18.jpg>
</file>

<file path=ppt/media/image19.jpeg>
</file>

<file path=ppt/media/image2.svg>
</file>

<file path=ppt/media/image20.png>
</file>

<file path=ppt/media/image21.svg>
</file>

<file path=ppt/media/image22.png>
</file>

<file path=ppt/media/image23.svg>
</file>

<file path=ppt/media/image24.png>
</file>

<file path=ppt/media/image25.png>
</file>

<file path=ppt/media/image26.png>
</file>

<file path=ppt/media/image27.jpg>
</file>

<file path=ppt/media/image28.jpg>
</file>

<file path=ppt/media/image29.png>
</file>

<file path=ppt/media/image3.png>
</file>

<file path=ppt/media/image30.png>
</file>

<file path=ppt/media/image31.svg>
</file>

<file path=ppt/media/image32.png>
</file>

<file path=ppt/media/image33.png>
</file>

<file path=ppt/media/image34.png>
</file>

<file path=ppt/media/image35.png>
</file>

<file path=ppt/media/image36.jpg>
</file>

<file path=ppt/media/image37.png>
</file>

<file path=ppt/media/image38.svg>
</file>

<file path=ppt/media/image39.png>
</file>

<file path=ppt/media/image4.png>
</file>

<file path=ppt/media/image40.png>
</file>

<file path=ppt/media/image41.png>
</file>

<file path=ppt/media/image42.svg>
</file>

<file path=ppt/media/image43.jp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27.11.2023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GB" dirty="0"/>
              <a:t> b</a:t>
            </a:r>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15229151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10</a:t>
            </a:fld>
            <a:endParaRPr lang="cs-CZ"/>
          </a:p>
        </p:txBody>
      </p:sp>
    </p:spTree>
    <p:extLst>
      <p:ext uri="{BB962C8B-B14F-4D97-AF65-F5344CB8AC3E}">
        <p14:creationId xmlns:p14="http://schemas.microsoft.com/office/powerpoint/2010/main" val="31495827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a:p>
            <a:pPr>
              <a:lnSpc>
                <a:spcPts val="4480"/>
              </a:lnSpc>
            </a:pPr>
            <a:r>
              <a:rPr lang="en-US" sz="1200" dirty="0">
                <a:solidFill>
                  <a:srgbClr val="404040"/>
                </a:solidFill>
                <a:latin typeface="Now"/>
              </a:rPr>
              <a:t>Technical variation that affect different samples differently</a:t>
            </a:r>
          </a:p>
          <a:p>
            <a:pPr>
              <a:lnSpc>
                <a:spcPts val="4480"/>
              </a:lnSpc>
            </a:pPr>
            <a:r>
              <a:rPr lang="en-US" sz="1200" dirty="0">
                <a:solidFill>
                  <a:srgbClr val="404040"/>
                </a:solidFill>
                <a:latin typeface="Now"/>
              </a:rPr>
              <a:t>This can obscure difference or create differences that are not real</a:t>
            </a:r>
          </a:p>
          <a:p>
            <a:pPr>
              <a:lnSpc>
                <a:spcPts val="4480"/>
              </a:lnSpc>
            </a:pPr>
            <a:endParaRPr lang="en-US" sz="1200" dirty="0">
              <a:solidFill>
                <a:srgbClr val="404040"/>
              </a:solidFill>
              <a:latin typeface="Now"/>
            </a:endParaRPr>
          </a:p>
          <a:p>
            <a:pPr>
              <a:lnSpc>
                <a:spcPts val="4480"/>
              </a:lnSpc>
            </a:pPr>
            <a:r>
              <a:rPr lang="en-US" sz="1200" dirty="0">
                <a:solidFill>
                  <a:srgbClr val="404040"/>
                </a:solidFill>
                <a:latin typeface="Now"/>
              </a:rPr>
              <a:t>We want to remove this variation as much as possible since we are interested in biological variation</a:t>
            </a:r>
          </a:p>
          <a:p>
            <a:pPr>
              <a:lnSpc>
                <a:spcPts val="4480"/>
              </a:lnSpc>
            </a:pPr>
            <a:endParaRPr lang="en-US" sz="1200" dirty="0">
              <a:solidFill>
                <a:srgbClr val="404040"/>
              </a:solidFill>
              <a:latin typeface="Now"/>
            </a:endParaRPr>
          </a:p>
          <a:p>
            <a:pPr>
              <a:lnSpc>
                <a:spcPts val="4480"/>
              </a:lnSpc>
            </a:pPr>
            <a:r>
              <a:rPr lang="en-US" sz="1200" dirty="0">
                <a:solidFill>
                  <a:srgbClr val="404040"/>
                </a:solidFill>
                <a:latin typeface="Now"/>
              </a:rPr>
              <a:t>Critically important for omics data analysis</a:t>
            </a:r>
          </a:p>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11</a:t>
            </a:fld>
            <a:endParaRPr lang="cs-CZ"/>
          </a:p>
        </p:txBody>
      </p:sp>
    </p:spTree>
    <p:extLst>
      <p:ext uri="{BB962C8B-B14F-4D97-AF65-F5344CB8AC3E}">
        <p14:creationId xmlns:p14="http://schemas.microsoft.com/office/powerpoint/2010/main" val="2061929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12</a:t>
            </a:fld>
            <a:endParaRPr lang="cs-CZ"/>
          </a:p>
        </p:txBody>
      </p:sp>
    </p:spTree>
    <p:extLst>
      <p:ext uri="{BB962C8B-B14F-4D97-AF65-F5344CB8AC3E}">
        <p14:creationId xmlns:p14="http://schemas.microsoft.com/office/powerpoint/2010/main" val="24429583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a:p>
            <a:pPr>
              <a:lnSpc>
                <a:spcPts val="4480"/>
              </a:lnSpc>
            </a:pPr>
            <a:r>
              <a:rPr lang="en-US" sz="1200" dirty="0">
                <a:solidFill>
                  <a:srgbClr val="404040"/>
                </a:solidFill>
                <a:latin typeface="Now"/>
              </a:rPr>
              <a:t>Technical variation that affect different samples differently</a:t>
            </a:r>
          </a:p>
          <a:p>
            <a:pPr>
              <a:lnSpc>
                <a:spcPts val="4480"/>
              </a:lnSpc>
            </a:pPr>
            <a:r>
              <a:rPr lang="en-US" sz="1200" dirty="0">
                <a:solidFill>
                  <a:srgbClr val="404040"/>
                </a:solidFill>
                <a:latin typeface="Now"/>
              </a:rPr>
              <a:t>This can obscure difference or create differences that are not real</a:t>
            </a:r>
          </a:p>
          <a:p>
            <a:pPr>
              <a:lnSpc>
                <a:spcPts val="4480"/>
              </a:lnSpc>
            </a:pPr>
            <a:endParaRPr lang="en-US" sz="1200" dirty="0">
              <a:solidFill>
                <a:srgbClr val="404040"/>
              </a:solidFill>
              <a:latin typeface="Now"/>
            </a:endParaRPr>
          </a:p>
          <a:p>
            <a:pPr>
              <a:lnSpc>
                <a:spcPts val="4480"/>
              </a:lnSpc>
            </a:pPr>
            <a:r>
              <a:rPr lang="en-US" sz="1200" dirty="0">
                <a:solidFill>
                  <a:srgbClr val="404040"/>
                </a:solidFill>
                <a:latin typeface="Now"/>
              </a:rPr>
              <a:t>We want to remove this variation as much as possible since we are interested in biological variation</a:t>
            </a:r>
          </a:p>
          <a:p>
            <a:pPr>
              <a:lnSpc>
                <a:spcPts val="4480"/>
              </a:lnSpc>
            </a:pPr>
            <a:endParaRPr lang="en-US" sz="1200" dirty="0">
              <a:solidFill>
                <a:srgbClr val="404040"/>
              </a:solidFill>
              <a:latin typeface="Now"/>
            </a:endParaRPr>
          </a:p>
          <a:p>
            <a:pPr>
              <a:lnSpc>
                <a:spcPts val="4480"/>
              </a:lnSpc>
            </a:pPr>
            <a:r>
              <a:rPr lang="en-US" sz="1200" dirty="0">
                <a:solidFill>
                  <a:srgbClr val="404040"/>
                </a:solidFill>
                <a:latin typeface="Now"/>
              </a:rPr>
              <a:t>Critically important for omics data analysis</a:t>
            </a:r>
          </a:p>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13</a:t>
            </a:fld>
            <a:endParaRPr lang="cs-CZ"/>
          </a:p>
        </p:txBody>
      </p:sp>
    </p:spTree>
    <p:extLst>
      <p:ext uri="{BB962C8B-B14F-4D97-AF65-F5344CB8AC3E}">
        <p14:creationId xmlns:p14="http://schemas.microsoft.com/office/powerpoint/2010/main" val="21363969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14</a:t>
            </a:fld>
            <a:endParaRPr lang="cs-CZ"/>
          </a:p>
        </p:txBody>
      </p:sp>
    </p:spTree>
    <p:extLst>
      <p:ext uri="{BB962C8B-B14F-4D97-AF65-F5344CB8AC3E}">
        <p14:creationId xmlns:p14="http://schemas.microsoft.com/office/powerpoint/2010/main" val="3103018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15</a:t>
            </a:fld>
            <a:endParaRPr lang="cs-CZ"/>
          </a:p>
        </p:txBody>
      </p:sp>
    </p:spTree>
    <p:extLst>
      <p:ext uri="{BB962C8B-B14F-4D97-AF65-F5344CB8AC3E}">
        <p14:creationId xmlns:p14="http://schemas.microsoft.com/office/powerpoint/2010/main" val="42337119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16</a:t>
            </a:fld>
            <a:endParaRPr lang="cs-CZ"/>
          </a:p>
        </p:txBody>
      </p:sp>
    </p:spTree>
    <p:extLst>
      <p:ext uri="{BB962C8B-B14F-4D97-AF65-F5344CB8AC3E}">
        <p14:creationId xmlns:p14="http://schemas.microsoft.com/office/powerpoint/2010/main" val="1847124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17</a:t>
            </a:fld>
            <a:endParaRPr lang="cs-CZ"/>
          </a:p>
        </p:txBody>
      </p:sp>
    </p:spTree>
    <p:extLst>
      <p:ext uri="{BB962C8B-B14F-4D97-AF65-F5344CB8AC3E}">
        <p14:creationId xmlns:p14="http://schemas.microsoft.com/office/powerpoint/2010/main" val="8892238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18</a:t>
            </a:fld>
            <a:endParaRPr lang="cs-CZ"/>
          </a:p>
        </p:txBody>
      </p:sp>
    </p:spTree>
    <p:extLst>
      <p:ext uri="{BB962C8B-B14F-4D97-AF65-F5344CB8AC3E}">
        <p14:creationId xmlns:p14="http://schemas.microsoft.com/office/powerpoint/2010/main" val="11104036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19</a:t>
            </a:fld>
            <a:endParaRPr lang="cs-CZ"/>
          </a:p>
        </p:txBody>
      </p:sp>
    </p:spTree>
    <p:extLst>
      <p:ext uri="{BB962C8B-B14F-4D97-AF65-F5344CB8AC3E}">
        <p14:creationId xmlns:p14="http://schemas.microsoft.com/office/powerpoint/2010/main" val="40183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14183602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20</a:t>
            </a:fld>
            <a:endParaRPr lang="cs-CZ"/>
          </a:p>
        </p:txBody>
      </p:sp>
    </p:spTree>
    <p:extLst>
      <p:ext uri="{BB962C8B-B14F-4D97-AF65-F5344CB8AC3E}">
        <p14:creationId xmlns:p14="http://schemas.microsoft.com/office/powerpoint/2010/main" val="23161450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21</a:t>
            </a:fld>
            <a:endParaRPr lang="cs-CZ"/>
          </a:p>
        </p:txBody>
      </p:sp>
    </p:spTree>
    <p:extLst>
      <p:ext uri="{BB962C8B-B14F-4D97-AF65-F5344CB8AC3E}">
        <p14:creationId xmlns:p14="http://schemas.microsoft.com/office/powerpoint/2010/main" val="1804205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22</a:t>
            </a:fld>
            <a:endParaRPr lang="cs-CZ"/>
          </a:p>
        </p:txBody>
      </p:sp>
    </p:spTree>
    <p:extLst>
      <p:ext uri="{BB962C8B-B14F-4D97-AF65-F5344CB8AC3E}">
        <p14:creationId xmlns:p14="http://schemas.microsoft.com/office/powerpoint/2010/main" val="304889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23</a:t>
            </a:fld>
            <a:endParaRPr lang="cs-CZ"/>
          </a:p>
        </p:txBody>
      </p:sp>
    </p:spTree>
    <p:extLst>
      <p:ext uri="{BB962C8B-B14F-4D97-AF65-F5344CB8AC3E}">
        <p14:creationId xmlns:p14="http://schemas.microsoft.com/office/powerpoint/2010/main" val="14311032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a:p>
            <a:pPr>
              <a:lnSpc>
                <a:spcPts val="4480"/>
              </a:lnSpc>
            </a:pPr>
            <a:r>
              <a:rPr lang="en-US" sz="1200" dirty="0">
                <a:solidFill>
                  <a:srgbClr val="404040"/>
                </a:solidFill>
                <a:latin typeface="Now"/>
              </a:rPr>
              <a:t>Technical variation that affect different samples differently</a:t>
            </a:r>
          </a:p>
          <a:p>
            <a:pPr>
              <a:lnSpc>
                <a:spcPts val="4480"/>
              </a:lnSpc>
            </a:pPr>
            <a:r>
              <a:rPr lang="en-US" sz="1200" dirty="0">
                <a:solidFill>
                  <a:srgbClr val="404040"/>
                </a:solidFill>
                <a:latin typeface="Now"/>
              </a:rPr>
              <a:t>This can obscure difference or create differences that are not real</a:t>
            </a:r>
          </a:p>
          <a:p>
            <a:pPr>
              <a:lnSpc>
                <a:spcPts val="4480"/>
              </a:lnSpc>
            </a:pPr>
            <a:endParaRPr lang="en-US" sz="1200" dirty="0">
              <a:solidFill>
                <a:srgbClr val="404040"/>
              </a:solidFill>
              <a:latin typeface="Now"/>
            </a:endParaRPr>
          </a:p>
          <a:p>
            <a:pPr>
              <a:lnSpc>
                <a:spcPts val="4480"/>
              </a:lnSpc>
            </a:pPr>
            <a:r>
              <a:rPr lang="en-US" sz="1200" dirty="0">
                <a:solidFill>
                  <a:srgbClr val="404040"/>
                </a:solidFill>
                <a:latin typeface="Now"/>
              </a:rPr>
              <a:t>We want to remove this variation as much as possible since we are interested in biological variation</a:t>
            </a:r>
          </a:p>
          <a:p>
            <a:pPr>
              <a:lnSpc>
                <a:spcPts val="4480"/>
              </a:lnSpc>
            </a:pPr>
            <a:endParaRPr lang="en-US" sz="1200" dirty="0">
              <a:solidFill>
                <a:srgbClr val="404040"/>
              </a:solidFill>
              <a:latin typeface="Now"/>
            </a:endParaRPr>
          </a:p>
          <a:p>
            <a:pPr>
              <a:lnSpc>
                <a:spcPts val="4480"/>
              </a:lnSpc>
            </a:pPr>
            <a:r>
              <a:rPr lang="en-US" sz="1200" dirty="0">
                <a:solidFill>
                  <a:srgbClr val="404040"/>
                </a:solidFill>
                <a:latin typeface="Now"/>
              </a:rPr>
              <a:t>There is of course background noise in our data, this can sometimes modelled and sometimes it is so little and random we do not expect it to affect our analysis, in that case we simply ignore it.</a:t>
            </a:r>
          </a:p>
        </p:txBody>
      </p:sp>
      <p:sp>
        <p:nvSpPr>
          <p:cNvPr id="4" name="Slide Number Placeholder 3"/>
          <p:cNvSpPr>
            <a:spLocks noGrp="1"/>
          </p:cNvSpPr>
          <p:nvPr>
            <p:ph type="sldNum" sz="quarter" idx="5"/>
          </p:nvPr>
        </p:nvSpPr>
        <p:spPr/>
        <p:txBody>
          <a:bodyPr/>
          <a:lstStyle/>
          <a:p>
            <a:fld id="{871B2431-D351-4C6E-A3CF-9DFAC0E3E050}" type="slidenum">
              <a:rPr lang="cs-CZ" smtClean="0"/>
              <a:t>24</a:t>
            </a:fld>
            <a:endParaRPr lang="cs-CZ"/>
          </a:p>
        </p:txBody>
      </p:sp>
    </p:spTree>
    <p:extLst>
      <p:ext uri="{BB962C8B-B14F-4D97-AF65-F5344CB8AC3E}">
        <p14:creationId xmlns:p14="http://schemas.microsoft.com/office/powerpoint/2010/main" val="35798234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25</a:t>
            </a:fld>
            <a:endParaRPr lang="cs-CZ"/>
          </a:p>
        </p:txBody>
      </p:sp>
    </p:spTree>
    <p:extLst>
      <p:ext uri="{BB962C8B-B14F-4D97-AF65-F5344CB8AC3E}">
        <p14:creationId xmlns:p14="http://schemas.microsoft.com/office/powerpoint/2010/main" val="30835408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26</a:t>
            </a:fld>
            <a:endParaRPr lang="cs-CZ"/>
          </a:p>
        </p:txBody>
      </p:sp>
    </p:spTree>
    <p:extLst>
      <p:ext uri="{BB962C8B-B14F-4D97-AF65-F5344CB8AC3E}">
        <p14:creationId xmlns:p14="http://schemas.microsoft.com/office/powerpoint/2010/main" val="12913583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27</a:t>
            </a:fld>
            <a:endParaRPr lang="cs-CZ"/>
          </a:p>
        </p:txBody>
      </p:sp>
    </p:spTree>
    <p:extLst>
      <p:ext uri="{BB962C8B-B14F-4D97-AF65-F5344CB8AC3E}">
        <p14:creationId xmlns:p14="http://schemas.microsoft.com/office/powerpoint/2010/main" val="28348067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28</a:t>
            </a:fld>
            <a:endParaRPr lang="cs-CZ"/>
          </a:p>
        </p:txBody>
      </p:sp>
    </p:spTree>
    <p:extLst>
      <p:ext uri="{BB962C8B-B14F-4D97-AF65-F5344CB8AC3E}">
        <p14:creationId xmlns:p14="http://schemas.microsoft.com/office/powerpoint/2010/main" val="28655208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29</a:t>
            </a:fld>
            <a:endParaRPr lang="cs-CZ"/>
          </a:p>
        </p:txBody>
      </p:sp>
    </p:spTree>
    <p:extLst>
      <p:ext uri="{BB962C8B-B14F-4D97-AF65-F5344CB8AC3E}">
        <p14:creationId xmlns:p14="http://schemas.microsoft.com/office/powerpoint/2010/main" val="3357097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3</a:t>
            </a:fld>
            <a:endParaRPr lang="cs-CZ"/>
          </a:p>
        </p:txBody>
      </p:sp>
    </p:spTree>
    <p:extLst>
      <p:ext uri="{BB962C8B-B14F-4D97-AF65-F5344CB8AC3E}">
        <p14:creationId xmlns:p14="http://schemas.microsoft.com/office/powerpoint/2010/main" val="32717841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Many research questions fit roughly into one of these boxes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Now"/>
              </a:rPr>
              <a:t>Research questions can also combine these areas.</a:t>
            </a:r>
          </a:p>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4</a:t>
            </a:fld>
            <a:endParaRPr lang="cs-CZ"/>
          </a:p>
        </p:txBody>
      </p:sp>
    </p:spTree>
    <p:extLst>
      <p:ext uri="{BB962C8B-B14F-4D97-AF65-F5344CB8AC3E}">
        <p14:creationId xmlns:p14="http://schemas.microsoft.com/office/powerpoint/2010/main" val="583724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GB" sz="1200" dirty="0">
                <a:effectLst/>
                <a:latin typeface="Montserrat" pitchFamily="2" charset="77"/>
                <a:ea typeface="Times New Roman" panose="02020603050405020304" pitchFamily="18" charset="0"/>
              </a:rPr>
              <a:t>I</a:t>
            </a:r>
            <a:r>
              <a:rPr lang="en-DK" sz="1200" dirty="0">
                <a:effectLst/>
                <a:latin typeface="Montserrat" pitchFamily="2" charset="77"/>
                <a:ea typeface="Times New Roman" panose="02020603050405020304" pitchFamily="18" charset="0"/>
              </a:rPr>
              <a:t>nference = </a:t>
            </a:r>
            <a:r>
              <a:rPr lang="en-GB" i="1" dirty="0"/>
              <a:t>process of using a sample to infer the properties of a population</a:t>
            </a:r>
            <a:endParaRPr lang="en-GB" sz="1200" b="1" dirty="0"/>
          </a:p>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19481099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endParaRPr lang="en-GB" sz="1200" dirty="0"/>
          </a:p>
          <a:p>
            <a:pPr marL="342900" indent="-342900">
              <a:buFont typeface="Arial" panose="020B0604020202020204" pitchFamily="34" charset="0"/>
              <a:buChar char="•"/>
            </a:pPr>
            <a:endParaRPr lang="en-GB" sz="1200" dirty="0"/>
          </a:p>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29947203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457200" indent="-457200">
              <a:lnSpc>
                <a:spcPts val="4480"/>
              </a:lnSpc>
              <a:buFont typeface="Arial" panose="020B0604020202020204" pitchFamily="34" charset="0"/>
              <a:buChar char="•"/>
            </a:pPr>
            <a:r>
              <a:rPr lang="en-US" sz="1200" dirty="0">
                <a:solidFill>
                  <a:srgbClr val="404040"/>
                </a:solidFill>
                <a:latin typeface="Montserrat" pitchFamily="2" charset="77"/>
              </a:rPr>
              <a:t>t-test (difference between two means)</a:t>
            </a:r>
          </a:p>
          <a:p>
            <a:pPr marL="457200" indent="-457200">
              <a:lnSpc>
                <a:spcPts val="4480"/>
              </a:lnSpc>
              <a:buFont typeface="Arial" panose="020B0604020202020204" pitchFamily="34" charset="0"/>
              <a:buChar char="•"/>
            </a:pPr>
            <a:r>
              <a:rPr lang="en-US" sz="1200" dirty="0">
                <a:solidFill>
                  <a:srgbClr val="404040"/>
                </a:solidFill>
                <a:latin typeface="Montserrat" pitchFamily="2" charset="77"/>
              </a:rPr>
              <a:t>ANOVA (difference between two or more means)</a:t>
            </a:r>
          </a:p>
          <a:p>
            <a:pPr marL="457200" indent="-457200">
              <a:lnSpc>
                <a:spcPts val="4480"/>
              </a:lnSpc>
              <a:buFont typeface="Arial" panose="020B0604020202020204" pitchFamily="34" charset="0"/>
              <a:buChar char="•"/>
            </a:pPr>
            <a:r>
              <a:rPr lang="en-US" sz="1200" dirty="0">
                <a:solidFill>
                  <a:srgbClr val="404040"/>
                </a:solidFill>
                <a:latin typeface="Montserrat" pitchFamily="2" charset="77"/>
              </a:rPr>
              <a:t>Fisher’s exact test (association between categorical variables)* </a:t>
            </a:r>
          </a:p>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241501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23915941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nSpc>
                <a:spcPts val="4480"/>
              </a:lnSpc>
            </a:pPr>
            <a:endParaRPr lang="en-US" sz="1200" dirty="0">
              <a:solidFill>
                <a:srgbClr val="404040"/>
              </a:solidFill>
              <a:latin typeface="Now"/>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9</a:t>
            </a:fld>
            <a:endParaRPr lang="cs-CZ"/>
          </a:p>
        </p:txBody>
      </p:sp>
    </p:spTree>
    <p:extLst>
      <p:ext uri="{BB962C8B-B14F-4D97-AF65-F5344CB8AC3E}">
        <p14:creationId xmlns:p14="http://schemas.microsoft.com/office/powerpoint/2010/main" val="42346447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11/27/23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11/27/23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8.jp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9.jpe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0.png"/><Relationship Id="rId7"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23.svg"/><Relationship Id="rId5" Type="http://schemas.openxmlformats.org/officeDocument/2006/relationships/image" Target="../media/image22.png"/><Relationship Id="rId10" Type="http://schemas.microsoft.com/office/2007/relationships/hdphoto" Target="../media/hdphoto1.wdp"/><Relationship Id="rId4" Type="http://schemas.openxmlformats.org/officeDocument/2006/relationships/image" Target="../media/image21.svg"/><Relationship Id="rId9"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9.jpe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26.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27.jpg"/><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28.jp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31.svg"/><Relationship Id="rId5" Type="http://schemas.openxmlformats.org/officeDocument/2006/relationships/image" Target="../media/image30.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5.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3.png"/><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36.jpg"/><Relationship Id="rId7" Type="http://schemas.openxmlformats.org/officeDocument/2006/relationships/image" Target="../media/image7.sv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38.svg"/><Relationship Id="rId4" Type="http://schemas.openxmlformats.org/officeDocument/2006/relationships/image" Target="../media/image37.png"/><Relationship Id="rId9"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39.png"/><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0.png"/><Relationship Id="rId7"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23.svg"/><Relationship Id="rId5" Type="http://schemas.openxmlformats.org/officeDocument/2006/relationships/image" Target="../media/image22.png"/><Relationship Id="rId10" Type="http://schemas.microsoft.com/office/2007/relationships/hdphoto" Target="../media/hdphoto1.wdp"/><Relationship Id="rId4" Type="http://schemas.openxmlformats.org/officeDocument/2006/relationships/image" Target="../media/image21.svg"/><Relationship Id="rId9" Type="http://schemas.openxmlformats.org/officeDocument/2006/relationships/image" Target="../media/image3.png"/></Relationships>
</file>

<file path=ppt/slides/_rels/slide26.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0.png"/><Relationship Id="rId7"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23.svg"/><Relationship Id="rId5" Type="http://schemas.openxmlformats.org/officeDocument/2006/relationships/image" Target="../media/image22.png"/><Relationship Id="rId10" Type="http://schemas.microsoft.com/office/2007/relationships/hdphoto" Target="../media/hdphoto1.wdp"/><Relationship Id="rId4" Type="http://schemas.openxmlformats.org/officeDocument/2006/relationships/image" Target="../media/image21.svg"/><Relationship Id="rId9" Type="http://schemas.openxmlformats.org/officeDocument/2006/relationships/image" Target="../media/image3.png"/></Relationships>
</file>

<file path=ppt/slides/_rels/slide27.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0.png"/><Relationship Id="rId7"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23.svg"/><Relationship Id="rId5" Type="http://schemas.openxmlformats.org/officeDocument/2006/relationships/image" Target="../media/image22.png"/><Relationship Id="rId10" Type="http://schemas.microsoft.com/office/2007/relationships/hdphoto" Target="../media/hdphoto1.wdp"/><Relationship Id="rId4" Type="http://schemas.openxmlformats.org/officeDocument/2006/relationships/image" Target="../media/image21.svg"/><Relationship Id="rId9" Type="http://schemas.openxmlformats.org/officeDocument/2006/relationships/image" Target="../media/image3.png"/></Relationships>
</file>

<file path=ppt/slides/_rels/slide2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0.png"/><Relationship Id="rId7"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23.svg"/><Relationship Id="rId5" Type="http://schemas.openxmlformats.org/officeDocument/2006/relationships/image" Target="../media/image22.png"/><Relationship Id="rId10" Type="http://schemas.microsoft.com/office/2007/relationships/hdphoto" Target="../media/hdphoto1.wdp"/><Relationship Id="rId4" Type="http://schemas.openxmlformats.org/officeDocument/2006/relationships/image" Target="../media/image21.svg"/><Relationship Id="rId9" Type="http://schemas.openxmlformats.org/officeDocument/2006/relationships/image" Target="../media/image3.png"/></Relationships>
</file>

<file path=ppt/slides/_rels/slide29.xml.rels><?xml version="1.0" encoding="UTF-8" standalone="yes"?>
<Relationships xmlns="http://schemas.openxmlformats.org/package/2006/relationships"><Relationship Id="rId8" Type="http://schemas.microsoft.com/office/2007/relationships/hdphoto" Target="../media/hdphoto1.wdp"/><Relationship Id="rId3" Type="http://schemas.microsoft.com/office/2011/relationships/webextension" Target="../webextensions/webextension1.xml"/><Relationship Id="rId7"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42.svg"/><Relationship Id="rId11" Type="http://schemas.openxmlformats.org/officeDocument/2006/relationships/image" Target="../media/image43.jpg"/><Relationship Id="rId5" Type="http://schemas.openxmlformats.org/officeDocument/2006/relationships/image" Target="../media/image41.png"/><Relationship Id="rId10" Type="http://schemas.openxmlformats.org/officeDocument/2006/relationships/image" Target="../media/image7.svg"/><Relationship Id="rId4" Type="http://schemas.openxmlformats.org/officeDocument/2006/relationships/image" Target="../media/image40.png"/><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image" Target="../media/image11.jpg"/><Relationship Id="rId3" Type="http://schemas.openxmlformats.org/officeDocument/2006/relationships/image" Target="../media/image8.png"/><Relationship Id="rId7" Type="http://schemas.microsoft.com/office/2007/relationships/hdphoto" Target="../media/hdphoto1.wdp"/><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3.jp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a:off x="8176271" y="-1534200"/>
            <a:ext cx="16622676" cy="11821200"/>
            <a:chOff x="-3176760" y="-9525"/>
            <a:chExt cx="3989560" cy="3104461"/>
          </a:xfrm>
        </p:grpSpPr>
        <p:sp>
          <p:nvSpPr>
            <p:cNvPr id="6" name="Freeform 6"/>
            <p:cNvSpPr/>
            <p:nvPr/>
          </p:nvSpPr>
          <p:spPr>
            <a:xfrm>
              <a:off x="-3176760" y="385603"/>
              <a:ext cx="2429178" cy="2709333"/>
            </a:xfrm>
            <a:custGeom>
              <a:avLst/>
              <a:gdLst/>
              <a:ahLst/>
              <a:cxnLst/>
              <a:rect l="l" t="t" r="r" b="b"/>
              <a:pathLst>
                <a:path w="2267778" h="2709333">
                  <a:moveTo>
                    <a:pt x="0" y="0"/>
                  </a:moveTo>
                  <a:lnTo>
                    <a:pt x="2267778" y="0"/>
                  </a:lnTo>
                  <a:lnTo>
                    <a:pt x="2267778" y="2709333"/>
                  </a:lnTo>
                  <a:lnTo>
                    <a:pt x="0" y="2709333"/>
                  </a:lnTo>
                  <a:close/>
                </a:path>
              </a:pathLst>
            </a:custGeom>
            <a:solidFill>
              <a:srgbClr val="798F9B"/>
            </a:solidFill>
          </p:spPr>
          <p:txBody>
            <a:bodyPr/>
            <a:lstStyle/>
            <a:p>
              <a:endParaRPr lang="en-DK" dirty="0"/>
            </a:p>
          </p:txBody>
        </p:sp>
        <p:sp>
          <p:nvSpPr>
            <p:cNvPr id="7" name="TextBox 7"/>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13" name="TextBox 13"/>
          <p:cNvSpPr txBox="1"/>
          <p:nvPr/>
        </p:nvSpPr>
        <p:spPr>
          <a:xfrm>
            <a:off x="209679" y="4316560"/>
            <a:ext cx="7689772" cy="2188552"/>
          </a:xfrm>
          <a:prstGeom prst="rect">
            <a:avLst/>
          </a:prstGeom>
        </p:spPr>
        <p:txBody>
          <a:bodyPr lIns="0" tIns="0" rIns="0" bIns="0" rtlCol="0" anchor="t">
            <a:spAutoFit/>
          </a:bodyPr>
          <a:lstStyle/>
          <a:p>
            <a:pPr algn="ctr">
              <a:lnSpc>
                <a:spcPts val="8697"/>
              </a:lnSpc>
            </a:pPr>
            <a:r>
              <a:rPr lang="en-US" sz="6600" b="1" dirty="0">
                <a:solidFill>
                  <a:srgbClr val="404040"/>
                </a:solidFill>
                <a:latin typeface="Montserrat" pitchFamily="2" charset="77"/>
              </a:rPr>
              <a:t>THE DATA'S </a:t>
            </a:r>
          </a:p>
          <a:p>
            <a:pPr algn="ctr">
              <a:lnSpc>
                <a:spcPts val="8697"/>
              </a:lnSpc>
              <a:spcBef>
                <a:spcPct val="0"/>
              </a:spcBef>
            </a:pPr>
            <a:r>
              <a:rPr lang="en-US" sz="6600" b="1" dirty="0">
                <a:solidFill>
                  <a:srgbClr val="404040"/>
                </a:solidFill>
                <a:latin typeface="Montserrat" pitchFamily="2" charset="77"/>
              </a:rPr>
              <a:t>JOURNEY</a:t>
            </a:r>
          </a:p>
        </p:txBody>
      </p:sp>
      <p:grpSp>
        <p:nvGrpSpPr>
          <p:cNvPr id="65" name="Group 64">
            <a:extLst>
              <a:ext uri="{FF2B5EF4-FFF2-40B4-BE49-F238E27FC236}">
                <a16:creationId xmlns:a16="http://schemas.microsoft.com/office/drawing/2014/main" id="{08B9B63E-CEFD-8116-8CFB-B8B0B864CD4B}"/>
              </a:ext>
            </a:extLst>
          </p:cNvPr>
          <p:cNvGrpSpPr/>
          <p:nvPr/>
        </p:nvGrpSpPr>
        <p:grpSpPr>
          <a:xfrm>
            <a:off x="8839204" y="647700"/>
            <a:ext cx="9448796" cy="9639299"/>
            <a:chOff x="636024" y="-1628684"/>
            <a:chExt cx="18303702" cy="18676706"/>
          </a:xfrm>
        </p:grpSpPr>
        <p:sp>
          <p:nvSpPr>
            <p:cNvPr id="67" name="Freeform 6">
              <a:extLst>
                <a:ext uri="{FF2B5EF4-FFF2-40B4-BE49-F238E27FC236}">
                  <a16:creationId xmlns:a16="http://schemas.microsoft.com/office/drawing/2014/main" id="{EFEF6833-B11E-0D73-0D7E-B02523D2DF1E}"/>
                </a:ext>
              </a:extLst>
            </p:cNvPr>
            <p:cNvSpPr/>
            <p:nvPr/>
          </p:nvSpPr>
          <p:spPr>
            <a:xfrm>
              <a:off x="636024" y="-1628684"/>
              <a:ext cx="18303702" cy="18676706"/>
            </a:xfrm>
            <a:custGeom>
              <a:avLst/>
              <a:gdLst/>
              <a:ahLst/>
              <a:cxnLst>
                <a:cxn ang="0">
                  <a:pos x="wd2" y="hd2"/>
                </a:cxn>
                <a:cxn ang="5400000">
                  <a:pos x="wd2" y="hd2"/>
                </a:cxn>
                <a:cxn ang="10800000">
                  <a:pos x="wd2" y="hd2"/>
                </a:cxn>
                <a:cxn ang="16200000">
                  <a:pos x="wd2" y="hd2"/>
                </a:cxn>
              </a:cxnLst>
              <a:rect l="0" t="0" r="r" b="b"/>
              <a:pathLst>
                <a:path w="21600" h="21600" extrusionOk="0">
                  <a:moveTo>
                    <a:pt x="20428" y="0"/>
                  </a:moveTo>
                  <a:cubicBezTo>
                    <a:pt x="19709" y="0"/>
                    <a:pt x="18982" y="32"/>
                    <a:pt x="18263" y="142"/>
                  </a:cubicBezTo>
                  <a:cubicBezTo>
                    <a:pt x="17934" y="189"/>
                    <a:pt x="17550" y="189"/>
                    <a:pt x="17242" y="489"/>
                  </a:cubicBezTo>
                  <a:cubicBezTo>
                    <a:pt x="16892" y="820"/>
                    <a:pt x="17180" y="1325"/>
                    <a:pt x="17399" y="1499"/>
                  </a:cubicBezTo>
                  <a:cubicBezTo>
                    <a:pt x="17762" y="1814"/>
                    <a:pt x="18160" y="1925"/>
                    <a:pt x="18537" y="2114"/>
                  </a:cubicBezTo>
                  <a:cubicBezTo>
                    <a:pt x="18715" y="2193"/>
                    <a:pt x="19414" y="2382"/>
                    <a:pt x="19448" y="2966"/>
                  </a:cubicBezTo>
                  <a:cubicBezTo>
                    <a:pt x="19448" y="2982"/>
                    <a:pt x="19448" y="2982"/>
                    <a:pt x="19448" y="2982"/>
                  </a:cubicBezTo>
                  <a:cubicBezTo>
                    <a:pt x="19448" y="2998"/>
                    <a:pt x="19448" y="2998"/>
                    <a:pt x="19448" y="2998"/>
                  </a:cubicBezTo>
                  <a:cubicBezTo>
                    <a:pt x="19414" y="3329"/>
                    <a:pt x="19044" y="3392"/>
                    <a:pt x="18934" y="3440"/>
                  </a:cubicBezTo>
                  <a:cubicBezTo>
                    <a:pt x="18701" y="3518"/>
                    <a:pt x="18461" y="3550"/>
                    <a:pt x="18228" y="3582"/>
                  </a:cubicBezTo>
                  <a:cubicBezTo>
                    <a:pt x="17694" y="3629"/>
                    <a:pt x="17159" y="3645"/>
                    <a:pt x="16632" y="3660"/>
                  </a:cubicBezTo>
                  <a:cubicBezTo>
                    <a:pt x="16111" y="3692"/>
                    <a:pt x="15590" y="3708"/>
                    <a:pt x="15076" y="3834"/>
                  </a:cubicBezTo>
                  <a:cubicBezTo>
                    <a:pt x="14795" y="3897"/>
                    <a:pt x="14000" y="3960"/>
                    <a:pt x="13987" y="4923"/>
                  </a:cubicBezTo>
                  <a:cubicBezTo>
                    <a:pt x="13987" y="4923"/>
                    <a:pt x="13987" y="4986"/>
                    <a:pt x="13987" y="4986"/>
                  </a:cubicBezTo>
                  <a:cubicBezTo>
                    <a:pt x="13993" y="5822"/>
                    <a:pt x="14555" y="6090"/>
                    <a:pt x="14823" y="6217"/>
                  </a:cubicBezTo>
                  <a:cubicBezTo>
                    <a:pt x="15206" y="6406"/>
                    <a:pt x="15604" y="6501"/>
                    <a:pt x="15994" y="6611"/>
                  </a:cubicBezTo>
                  <a:cubicBezTo>
                    <a:pt x="16392" y="6706"/>
                    <a:pt x="16782" y="6785"/>
                    <a:pt x="17180" y="6927"/>
                  </a:cubicBezTo>
                  <a:cubicBezTo>
                    <a:pt x="17386" y="7005"/>
                    <a:pt x="18132" y="7132"/>
                    <a:pt x="18194" y="7747"/>
                  </a:cubicBezTo>
                  <a:cubicBezTo>
                    <a:pt x="18194" y="7763"/>
                    <a:pt x="18194" y="7763"/>
                    <a:pt x="18194" y="7763"/>
                  </a:cubicBezTo>
                  <a:cubicBezTo>
                    <a:pt x="18194" y="7763"/>
                    <a:pt x="18194" y="7763"/>
                    <a:pt x="18194" y="7794"/>
                  </a:cubicBezTo>
                  <a:cubicBezTo>
                    <a:pt x="18201" y="8410"/>
                    <a:pt x="17358" y="8599"/>
                    <a:pt x="17173" y="8662"/>
                  </a:cubicBezTo>
                  <a:cubicBezTo>
                    <a:pt x="16741" y="8804"/>
                    <a:pt x="16296" y="8867"/>
                    <a:pt x="15857" y="8915"/>
                  </a:cubicBezTo>
                  <a:cubicBezTo>
                    <a:pt x="14987" y="9009"/>
                    <a:pt x="14117" y="9025"/>
                    <a:pt x="13246" y="9057"/>
                  </a:cubicBezTo>
                  <a:cubicBezTo>
                    <a:pt x="12397" y="9088"/>
                    <a:pt x="11540" y="9104"/>
                    <a:pt x="10697" y="9230"/>
                  </a:cubicBezTo>
                  <a:cubicBezTo>
                    <a:pt x="10279" y="9309"/>
                    <a:pt x="9854" y="9372"/>
                    <a:pt x="9450" y="9593"/>
                  </a:cubicBezTo>
                  <a:cubicBezTo>
                    <a:pt x="9169" y="9751"/>
                    <a:pt x="8751" y="10019"/>
                    <a:pt x="8730" y="10824"/>
                  </a:cubicBezTo>
                  <a:cubicBezTo>
                    <a:pt x="8662" y="12323"/>
                    <a:pt x="9820" y="12717"/>
                    <a:pt x="10259" y="12891"/>
                  </a:cubicBezTo>
                  <a:cubicBezTo>
                    <a:pt x="10951" y="13175"/>
                    <a:pt x="11650" y="13332"/>
                    <a:pt x="12342" y="13490"/>
                  </a:cubicBezTo>
                  <a:cubicBezTo>
                    <a:pt x="13068" y="13664"/>
                    <a:pt x="13795" y="13806"/>
                    <a:pt x="14514" y="14027"/>
                  </a:cubicBezTo>
                  <a:cubicBezTo>
                    <a:pt x="14864" y="14137"/>
                    <a:pt x="15220" y="14263"/>
                    <a:pt x="15563" y="14453"/>
                  </a:cubicBezTo>
                  <a:cubicBezTo>
                    <a:pt x="15775" y="14563"/>
                    <a:pt x="16323" y="14768"/>
                    <a:pt x="16419" y="15336"/>
                  </a:cubicBezTo>
                  <a:cubicBezTo>
                    <a:pt x="16419" y="15352"/>
                    <a:pt x="16419" y="15352"/>
                    <a:pt x="16426" y="15368"/>
                  </a:cubicBezTo>
                  <a:cubicBezTo>
                    <a:pt x="16426" y="15399"/>
                    <a:pt x="16426" y="15336"/>
                    <a:pt x="16426" y="15383"/>
                  </a:cubicBezTo>
                  <a:cubicBezTo>
                    <a:pt x="16426" y="15383"/>
                    <a:pt x="16426" y="15399"/>
                    <a:pt x="16426" y="15415"/>
                  </a:cubicBezTo>
                  <a:cubicBezTo>
                    <a:pt x="16426" y="15415"/>
                    <a:pt x="16426" y="15415"/>
                    <a:pt x="16426" y="15415"/>
                  </a:cubicBezTo>
                  <a:cubicBezTo>
                    <a:pt x="16412" y="15667"/>
                    <a:pt x="16200" y="15888"/>
                    <a:pt x="16125" y="15999"/>
                  </a:cubicBezTo>
                  <a:cubicBezTo>
                    <a:pt x="15953" y="16204"/>
                    <a:pt x="15768" y="16378"/>
                    <a:pt x="15583" y="16520"/>
                  </a:cubicBezTo>
                  <a:cubicBezTo>
                    <a:pt x="15206" y="16835"/>
                    <a:pt x="14816" y="17072"/>
                    <a:pt x="14418" y="17293"/>
                  </a:cubicBezTo>
                  <a:cubicBezTo>
                    <a:pt x="13623" y="17719"/>
                    <a:pt x="12808" y="18050"/>
                    <a:pt x="11999" y="18350"/>
                  </a:cubicBezTo>
                  <a:cubicBezTo>
                    <a:pt x="10361" y="18949"/>
                    <a:pt x="8717" y="19391"/>
                    <a:pt x="7065" y="19770"/>
                  </a:cubicBezTo>
                  <a:cubicBezTo>
                    <a:pt x="5427" y="20148"/>
                    <a:pt x="3783" y="20369"/>
                    <a:pt x="2145" y="20843"/>
                  </a:cubicBezTo>
                  <a:cubicBezTo>
                    <a:pt x="1425" y="21048"/>
                    <a:pt x="713" y="21300"/>
                    <a:pt x="0" y="21600"/>
                  </a:cubicBezTo>
                  <a:cubicBezTo>
                    <a:pt x="5222" y="21600"/>
                    <a:pt x="5222" y="21600"/>
                    <a:pt x="5222" y="21600"/>
                  </a:cubicBezTo>
                  <a:cubicBezTo>
                    <a:pt x="5859" y="21458"/>
                    <a:pt x="6496" y="21316"/>
                    <a:pt x="7134" y="21158"/>
                  </a:cubicBezTo>
                  <a:cubicBezTo>
                    <a:pt x="8799" y="20732"/>
                    <a:pt x="10464" y="20243"/>
                    <a:pt x="12116" y="19580"/>
                  </a:cubicBezTo>
                  <a:cubicBezTo>
                    <a:pt x="13061" y="19218"/>
                    <a:pt x="14007" y="18807"/>
                    <a:pt x="14932" y="18224"/>
                  </a:cubicBezTo>
                  <a:cubicBezTo>
                    <a:pt x="15343" y="17955"/>
                    <a:pt x="15755" y="17671"/>
                    <a:pt x="16138" y="17261"/>
                  </a:cubicBezTo>
                  <a:cubicBezTo>
                    <a:pt x="16467" y="16914"/>
                    <a:pt x="16913" y="16346"/>
                    <a:pt x="16920" y="15383"/>
                  </a:cubicBezTo>
                  <a:cubicBezTo>
                    <a:pt x="16913" y="15305"/>
                    <a:pt x="16913" y="15336"/>
                    <a:pt x="16913" y="15305"/>
                  </a:cubicBezTo>
                  <a:cubicBezTo>
                    <a:pt x="16913" y="15210"/>
                    <a:pt x="16899" y="15115"/>
                    <a:pt x="16892" y="15021"/>
                  </a:cubicBezTo>
                  <a:cubicBezTo>
                    <a:pt x="16680" y="13648"/>
                    <a:pt x="15755" y="13395"/>
                    <a:pt x="15227" y="13190"/>
                  </a:cubicBezTo>
                  <a:cubicBezTo>
                    <a:pt x="14507" y="12906"/>
                    <a:pt x="13788" y="12764"/>
                    <a:pt x="13061" y="12622"/>
                  </a:cubicBezTo>
                  <a:cubicBezTo>
                    <a:pt x="12335" y="12480"/>
                    <a:pt x="11602" y="12354"/>
                    <a:pt x="10875" y="12133"/>
                  </a:cubicBezTo>
                  <a:cubicBezTo>
                    <a:pt x="10540" y="12039"/>
                    <a:pt x="10197" y="11928"/>
                    <a:pt x="9861" y="11739"/>
                  </a:cubicBezTo>
                  <a:cubicBezTo>
                    <a:pt x="9704" y="11644"/>
                    <a:pt x="9128" y="11392"/>
                    <a:pt x="9121" y="10871"/>
                  </a:cubicBezTo>
                  <a:cubicBezTo>
                    <a:pt x="9272" y="10366"/>
                    <a:pt x="9847" y="10303"/>
                    <a:pt x="10080" y="10240"/>
                  </a:cubicBezTo>
                  <a:cubicBezTo>
                    <a:pt x="10498" y="10114"/>
                    <a:pt x="10916" y="10035"/>
                    <a:pt x="11341" y="9987"/>
                  </a:cubicBezTo>
                  <a:cubicBezTo>
                    <a:pt x="12205" y="9877"/>
                    <a:pt x="13068" y="9830"/>
                    <a:pt x="13932" y="9782"/>
                  </a:cubicBezTo>
                  <a:cubicBezTo>
                    <a:pt x="14775" y="9719"/>
                    <a:pt x="15618" y="9656"/>
                    <a:pt x="16454" y="9498"/>
                  </a:cubicBezTo>
                  <a:cubicBezTo>
                    <a:pt x="16872" y="9404"/>
                    <a:pt x="17296" y="9309"/>
                    <a:pt x="17708" y="9072"/>
                  </a:cubicBezTo>
                  <a:cubicBezTo>
                    <a:pt x="17975" y="8915"/>
                    <a:pt x="18475" y="8615"/>
                    <a:pt x="18455" y="7763"/>
                  </a:cubicBezTo>
                  <a:cubicBezTo>
                    <a:pt x="18455" y="7715"/>
                    <a:pt x="18448" y="7668"/>
                    <a:pt x="18448" y="7605"/>
                  </a:cubicBezTo>
                  <a:cubicBezTo>
                    <a:pt x="18359" y="6816"/>
                    <a:pt x="17845" y="6627"/>
                    <a:pt x="17557" y="6501"/>
                  </a:cubicBezTo>
                  <a:cubicBezTo>
                    <a:pt x="17146" y="6327"/>
                    <a:pt x="16728" y="6248"/>
                    <a:pt x="16316" y="6153"/>
                  </a:cubicBezTo>
                  <a:cubicBezTo>
                    <a:pt x="16070" y="6106"/>
                    <a:pt x="14062" y="5854"/>
                    <a:pt x="14185" y="4907"/>
                  </a:cubicBezTo>
                  <a:cubicBezTo>
                    <a:pt x="14220" y="4544"/>
                    <a:pt x="14583" y="4434"/>
                    <a:pt x="14706" y="4386"/>
                  </a:cubicBezTo>
                  <a:cubicBezTo>
                    <a:pt x="14960" y="4276"/>
                    <a:pt x="15213" y="4213"/>
                    <a:pt x="15474" y="4165"/>
                  </a:cubicBezTo>
                  <a:cubicBezTo>
                    <a:pt x="15988" y="4086"/>
                    <a:pt x="16508" y="4055"/>
                    <a:pt x="17029" y="4023"/>
                  </a:cubicBezTo>
                  <a:cubicBezTo>
                    <a:pt x="17516" y="3992"/>
                    <a:pt x="18002" y="3976"/>
                    <a:pt x="18489" y="3881"/>
                  </a:cubicBezTo>
                  <a:cubicBezTo>
                    <a:pt x="18729" y="3834"/>
                    <a:pt x="19565" y="3834"/>
                    <a:pt x="19585" y="3014"/>
                  </a:cubicBezTo>
                  <a:cubicBezTo>
                    <a:pt x="19626" y="2098"/>
                    <a:pt x="18715" y="1893"/>
                    <a:pt x="18468" y="1783"/>
                  </a:cubicBezTo>
                  <a:cubicBezTo>
                    <a:pt x="18290" y="1704"/>
                    <a:pt x="17146" y="1436"/>
                    <a:pt x="17166" y="852"/>
                  </a:cubicBezTo>
                  <a:cubicBezTo>
                    <a:pt x="17201" y="458"/>
                    <a:pt x="17927" y="410"/>
                    <a:pt x="18071" y="379"/>
                  </a:cubicBezTo>
                  <a:cubicBezTo>
                    <a:pt x="18427" y="300"/>
                    <a:pt x="18790" y="252"/>
                    <a:pt x="19154" y="221"/>
                  </a:cubicBezTo>
                  <a:cubicBezTo>
                    <a:pt x="19928" y="142"/>
                    <a:pt x="20709" y="126"/>
                    <a:pt x="21490" y="110"/>
                  </a:cubicBezTo>
                  <a:cubicBezTo>
                    <a:pt x="21525" y="110"/>
                    <a:pt x="21566" y="110"/>
                    <a:pt x="21600" y="110"/>
                  </a:cubicBezTo>
                  <a:cubicBezTo>
                    <a:pt x="21600" y="16"/>
                    <a:pt x="21600" y="16"/>
                    <a:pt x="21600" y="16"/>
                  </a:cubicBezTo>
                  <a:cubicBezTo>
                    <a:pt x="21209" y="0"/>
                    <a:pt x="20819" y="0"/>
                    <a:pt x="20428" y="0"/>
                  </a:cubicBezTo>
                  <a:close/>
                  <a:moveTo>
                    <a:pt x="9121" y="10887"/>
                  </a:moveTo>
                  <a:cubicBezTo>
                    <a:pt x="9121" y="10887"/>
                    <a:pt x="9121" y="10887"/>
                    <a:pt x="9121" y="10871"/>
                  </a:cubicBezTo>
                  <a:cubicBezTo>
                    <a:pt x="9121" y="10887"/>
                    <a:pt x="9121" y="10887"/>
                    <a:pt x="9121" y="10887"/>
                  </a:cubicBezTo>
                  <a:close/>
                </a:path>
              </a:pathLst>
            </a:custGeom>
            <a:solidFill>
              <a:schemeClr val="bg1">
                <a:lumMod val="85000"/>
              </a:schemeClr>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68" name="Oval 24">
              <a:extLst>
                <a:ext uri="{FF2B5EF4-FFF2-40B4-BE49-F238E27FC236}">
                  <a16:creationId xmlns:a16="http://schemas.microsoft.com/office/drawing/2014/main" id="{3701B377-5FD5-4726-39FC-C52C227007A8}"/>
                </a:ext>
              </a:extLst>
            </p:cNvPr>
            <p:cNvSpPr/>
            <p:nvPr/>
          </p:nvSpPr>
          <p:spPr>
            <a:xfrm rot="8741889">
              <a:off x="4029699" y="15075425"/>
              <a:ext cx="3402259" cy="1029415"/>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endParaRPr/>
            </a:p>
          </p:txBody>
        </p:sp>
        <p:sp>
          <p:nvSpPr>
            <p:cNvPr id="69" name="Freeform 7">
              <a:extLst>
                <a:ext uri="{FF2B5EF4-FFF2-40B4-BE49-F238E27FC236}">
                  <a16:creationId xmlns:a16="http://schemas.microsoft.com/office/drawing/2014/main" id="{6643528B-B657-1A8C-D1A4-8AD837FB6F45}"/>
                </a:ext>
              </a:extLst>
            </p:cNvPr>
            <p:cNvSpPr>
              <a:spLocks noChangeAspect="1"/>
            </p:cNvSpPr>
            <p:nvPr/>
          </p:nvSpPr>
          <p:spPr>
            <a:xfrm>
              <a:off x="2940023" y="10776304"/>
              <a:ext cx="3092937" cy="5902615"/>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chemeClr val="tx1">
                <a:lumMod val="65000"/>
                <a:lumOff val="35000"/>
              </a:schemeClr>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71" name="Oval 25">
              <a:extLst>
                <a:ext uri="{FF2B5EF4-FFF2-40B4-BE49-F238E27FC236}">
                  <a16:creationId xmlns:a16="http://schemas.microsoft.com/office/drawing/2014/main" id="{773D284A-9C3D-AE31-BE1F-E40E4CD8DD27}"/>
                </a:ext>
              </a:extLst>
            </p:cNvPr>
            <p:cNvSpPr/>
            <p:nvPr/>
          </p:nvSpPr>
          <p:spPr>
            <a:xfrm rot="8741889">
              <a:off x="14196507" y="11002667"/>
              <a:ext cx="2990900" cy="855756"/>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endParaRPr/>
            </a:p>
          </p:txBody>
        </p:sp>
        <p:sp>
          <p:nvSpPr>
            <p:cNvPr id="81" name="Oval 24">
              <a:extLst>
                <a:ext uri="{FF2B5EF4-FFF2-40B4-BE49-F238E27FC236}">
                  <a16:creationId xmlns:a16="http://schemas.microsoft.com/office/drawing/2014/main" id="{E1D456A2-5123-8261-94B4-15BF59F69A3A}"/>
                </a:ext>
              </a:extLst>
            </p:cNvPr>
            <p:cNvSpPr/>
            <p:nvPr/>
          </p:nvSpPr>
          <p:spPr>
            <a:xfrm rot="8741889">
              <a:off x="9786511" y="13857233"/>
              <a:ext cx="3402259" cy="1029415"/>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endParaRPr/>
            </a:p>
          </p:txBody>
        </p:sp>
        <p:sp>
          <p:nvSpPr>
            <p:cNvPr id="83" name="Oval 26">
              <a:extLst>
                <a:ext uri="{FF2B5EF4-FFF2-40B4-BE49-F238E27FC236}">
                  <a16:creationId xmlns:a16="http://schemas.microsoft.com/office/drawing/2014/main" id="{75D54111-86E2-B68F-93B1-31A1AE20217D}"/>
                </a:ext>
              </a:extLst>
            </p:cNvPr>
            <p:cNvSpPr>
              <a:spLocks noChangeAspect="1"/>
            </p:cNvSpPr>
            <p:nvPr/>
          </p:nvSpPr>
          <p:spPr>
            <a:xfrm rot="8741889">
              <a:off x="13180148" y="5362723"/>
              <a:ext cx="2790423" cy="844293"/>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r>
                <a:rPr lang="en-US" dirty="0"/>
                <a:t> </a:t>
              </a:r>
              <a:endParaRPr dirty="0"/>
            </a:p>
          </p:txBody>
        </p:sp>
      </p:grpSp>
      <p:sp>
        <p:nvSpPr>
          <p:cNvPr id="156" name="Freeform 7">
            <a:extLst>
              <a:ext uri="{FF2B5EF4-FFF2-40B4-BE49-F238E27FC236}">
                <a16:creationId xmlns:a16="http://schemas.microsoft.com/office/drawing/2014/main" id="{89F619C7-4F0C-EA6A-0ADF-C73DED37DCEF}"/>
              </a:ext>
            </a:extLst>
          </p:cNvPr>
          <p:cNvSpPr>
            <a:spLocks noChangeAspect="1"/>
          </p:cNvSpPr>
          <p:nvPr/>
        </p:nvSpPr>
        <p:spPr>
          <a:xfrm>
            <a:off x="13104920" y="6701675"/>
            <a:ext cx="1458503" cy="2782841"/>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0070C0"/>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57" name="Freeform 7">
            <a:extLst>
              <a:ext uri="{FF2B5EF4-FFF2-40B4-BE49-F238E27FC236}">
                <a16:creationId xmlns:a16="http://schemas.microsoft.com/office/drawing/2014/main" id="{4A252160-D66C-1023-2196-92578CD7D0CA}"/>
              </a:ext>
            </a:extLst>
          </p:cNvPr>
          <p:cNvSpPr>
            <a:spLocks noChangeAspect="1"/>
          </p:cNvSpPr>
          <p:nvPr/>
        </p:nvSpPr>
        <p:spPr>
          <a:xfrm>
            <a:off x="15421148" y="5515285"/>
            <a:ext cx="1249018" cy="2383141"/>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5CA1FF"/>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59" name="Freeform 7">
            <a:extLst>
              <a:ext uri="{FF2B5EF4-FFF2-40B4-BE49-F238E27FC236}">
                <a16:creationId xmlns:a16="http://schemas.microsoft.com/office/drawing/2014/main" id="{9D579F73-6696-469A-DA20-D51C14ECD444}"/>
              </a:ext>
            </a:extLst>
          </p:cNvPr>
          <p:cNvSpPr>
            <a:spLocks noChangeAspect="1"/>
          </p:cNvSpPr>
          <p:nvPr/>
        </p:nvSpPr>
        <p:spPr>
          <a:xfrm>
            <a:off x="14935200" y="2859723"/>
            <a:ext cx="1081424" cy="2063370"/>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BFB5ED"/>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86" name="Shape">
            <a:extLst>
              <a:ext uri="{FF2B5EF4-FFF2-40B4-BE49-F238E27FC236}">
                <a16:creationId xmlns:a16="http://schemas.microsoft.com/office/drawing/2014/main" id="{461FC198-710B-DB75-1CE0-55758A8D563E}"/>
              </a:ext>
            </a:extLst>
          </p:cNvPr>
          <p:cNvSpPr/>
          <p:nvPr/>
        </p:nvSpPr>
        <p:spPr>
          <a:xfrm>
            <a:off x="13291445" y="6926878"/>
            <a:ext cx="1110355" cy="959822"/>
          </a:xfrm>
          <a:custGeom>
            <a:avLst/>
            <a:gdLst/>
            <a:ahLst/>
            <a:cxnLst>
              <a:cxn ang="0">
                <a:pos x="wd2" y="hd2"/>
              </a:cxn>
              <a:cxn ang="5400000">
                <a:pos x="wd2" y="hd2"/>
              </a:cxn>
              <a:cxn ang="10800000">
                <a:pos x="wd2" y="hd2"/>
              </a:cxn>
              <a:cxn ang="16200000">
                <a:pos x="wd2" y="hd2"/>
              </a:cxn>
            </a:cxnLst>
            <a:rect l="0" t="0" r="r" b="b"/>
            <a:pathLst>
              <a:path w="21600" h="21600" extrusionOk="0">
                <a:moveTo>
                  <a:pt x="20538" y="3338"/>
                </a:moveTo>
                <a:cubicBezTo>
                  <a:pt x="20007" y="3338"/>
                  <a:pt x="19475" y="3927"/>
                  <a:pt x="19475" y="4516"/>
                </a:cubicBezTo>
                <a:cubicBezTo>
                  <a:pt x="19475" y="4516"/>
                  <a:pt x="19475" y="4713"/>
                  <a:pt x="19475" y="4713"/>
                </a:cubicBezTo>
                <a:cubicBezTo>
                  <a:pt x="15757" y="6676"/>
                  <a:pt x="15757" y="6676"/>
                  <a:pt x="15757" y="6676"/>
                </a:cubicBezTo>
                <a:cubicBezTo>
                  <a:pt x="15403" y="6284"/>
                  <a:pt x="15049" y="6087"/>
                  <a:pt x="14518" y="6087"/>
                </a:cubicBezTo>
                <a:cubicBezTo>
                  <a:pt x="13633" y="6087"/>
                  <a:pt x="12748" y="6873"/>
                  <a:pt x="12748" y="7855"/>
                </a:cubicBezTo>
                <a:cubicBezTo>
                  <a:pt x="12748" y="8247"/>
                  <a:pt x="12925" y="8640"/>
                  <a:pt x="13102" y="9033"/>
                </a:cubicBezTo>
                <a:cubicBezTo>
                  <a:pt x="11154" y="11193"/>
                  <a:pt x="11154" y="11193"/>
                  <a:pt x="11154" y="11193"/>
                </a:cubicBezTo>
                <a:cubicBezTo>
                  <a:pt x="11154" y="11389"/>
                  <a:pt x="11154" y="11389"/>
                  <a:pt x="11154" y="11389"/>
                </a:cubicBezTo>
                <a:cubicBezTo>
                  <a:pt x="10977" y="11193"/>
                  <a:pt x="10977" y="11193"/>
                  <a:pt x="10800" y="11193"/>
                </a:cubicBezTo>
                <a:cubicBezTo>
                  <a:pt x="10623" y="11193"/>
                  <a:pt x="10446" y="11389"/>
                  <a:pt x="10269" y="11389"/>
                </a:cubicBezTo>
                <a:cubicBezTo>
                  <a:pt x="7967" y="9425"/>
                  <a:pt x="7967" y="9425"/>
                  <a:pt x="7967" y="9425"/>
                </a:cubicBezTo>
                <a:cubicBezTo>
                  <a:pt x="8144" y="9229"/>
                  <a:pt x="8144" y="9229"/>
                  <a:pt x="8144" y="9033"/>
                </a:cubicBezTo>
                <a:cubicBezTo>
                  <a:pt x="8144" y="8444"/>
                  <a:pt x="7613" y="7855"/>
                  <a:pt x="7082" y="7855"/>
                </a:cubicBezTo>
                <a:cubicBezTo>
                  <a:pt x="6551" y="7855"/>
                  <a:pt x="6020" y="8444"/>
                  <a:pt x="6020" y="9033"/>
                </a:cubicBezTo>
                <a:cubicBezTo>
                  <a:pt x="6020" y="9229"/>
                  <a:pt x="6197" y="9622"/>
                  <a:pt x="6374" y="9818"/>
                </a:cubicBezTo>
                <a:cubicBezTo>
                  <a:pt x="4780" y="13549"/>
                  <a:pt x="4780" y="13549"/>
                  <a:pt x="4780" y="13549"/>
                </a:cubicBezTo>
                <a:cubicBezTo>
                  <a:pt x="4780" y="13549"/>
                  <a:pt x="4780" y="13549"/>
                  <a:pt x="4780" y="13549"/>
                </a:cubicBezTo>
                <a:cubicBezTo>
                  <a:pt x="4249" y="13549"/>
                  <a:pt x="3718" y="13942"/>
                  <a:pt x="3718" y="14531"/>
                </a:cubicBezTo>
                <a:cubicBezTo>
                  <a:pt x="3718" y="14727"/>
                  <a:pt x="3718" y="14727"/>
                  <a:pt x="3718" y="14727"/>
                </a:cubicBezTo>
                <a:cubicBezTo>
                  <a:pt x="1770" y="15905"/>
                  <a:pt x="1770" y="15905"/>
                  <a:pt x="1770" y="15905"/>
                </a:cubicBezTo>
                <a:cubicBezTo>
                  <a:pt x="1593" y="15905"/>
                  <a:pt x="1239" y="15709"/>
                  <a:pt x="1062" y="15709"/>
                </a:cubicBezTo>
                <a:cubicBezTo>
                  <a:pt x="531" y="15709"/>
                  <a:pt x="0" y="16298"/>
                  <a:pt x="0" y="16887"/>
                </a:cubicBezTo>
                <a:cubicBezTo>
                  <a:pt x="0" y="17476"/>
                  <a:pt x="531" y="17869"/>
                  <a:pt x="1062" y="17869"/>
                </a:cubicBezTo>
                <a:cubicBezTo>
                  <a:pt x="1593" y="17869"/>
                  <a:pt x="2125" y="17476"/>
                  <a:pt x="2125" y="16887"/>
                </a:cubicBezTo>
                <a:cubicBezTo>
                  <a:pt x="2125" y="16691"/>
                  <a:pt x="2125" y="16691"/>
                  <a:pt x="1948" y="16691"/>
                </a:cubicBezTo>
                <a:cubicBezTo>
                  <a:pt x="4072" y="15513"/>
                  <a:pt x="4072" y="15513"/>
                  <a:pt x="4072" y="15513"/>
                </a:cubicBezTo>
                <a:cubicBezTo>
                  <a:pt x="4249" y="15513"/>
                  <a:pt x="4426" y="15709"/>
                  <a:pt x="4780" y="15709"/>
                </a:cubicBezTo>
                <a:cubicBezTo>
                  <a:pt x="5311" y="15709"/>
                  <a:pt x="5666" y="15120"/>
                  <a:pt x="5666" y="14531"/>
                </a:cubicBezTo>
                <a:cubicBezTo>
                  <a:pt x="5666" y="14335"/>
                  <a:pt x="5666" y="13942"/>
                  <a:pt x="5489" y="13745"/>
                </a:cubicBezTo>
                <a:cubicBezTo>
                  <a:pt x="6905" y="10015"/>
                  <a:pt x="6905" y="10015"/>
                  <a:pt x="6905" y="10015"/>
                </a:cubicBezTo>
                <a:cubicBezTo>
                  <a:pt x="7082" y="10211"/>
                  <a:pt x="7082" y="10211"/>
                  <a:pt x="7082" y="10211"/>
                </a:cubicBezTo>
                <a:cubicBezTo>
                  <a:pt x="7259" y="10211"/>
                  <a:pt x="7436" y="10015"/>
                  <a:pt x="7613" y="10015"/>
                </a:cubicBezTo>
                <a:cubicBezTo>
                  <a:pt x="9915" y="11978"/>
                  <a:pt x="9915" y="11978"/>
                  <a:pt x="9915" y="11978"/>
                </a:cubicBezTo>
                <a:cubicBezTo>
                  <a:pt x="9738" y="12175"/>
                  <a:pt x="9738" y="12175"/>
                  <a:pt x="9738" y="12371"/>
                </a:cubicBezTo>
                <a:cubicBezTo>
                  <a:pt x="9738" y="12960"/>
                  <a:pt x="10269" y="13549"/>
                  <a:pt x="10800" y="13549"/>
                </a:cubicBezTo>
                <a:cubicBezTo>
                  <a:pt x="11331" y="13549"/>
                  <a:pt x="11862" y="12960"/>
                  <a:pt x="11862" y="12371"/>
                </a:cubicBezTo>
                <a:cubicBezTo>
                  <a:pt x="11862" y="12175"/>
                  <a:pt x="11685" y="11978"/>
                  <a:pt x="11685" y="11782"/>
                </a:cubicBezTo>
                <a:cubicBezTo>
                  <a:pt x="11685" y="11782"/>
                  <a:pt x="11685" y="11782"/>
                  <a:pt x="11685" y="11782"/>
                </a:cubicBezTo>
                <a:cubicBezTo>
                  <a:pt x="13633" y="9425"/>
                  <a:pt x="13633" y="9425"/>
                  <a:pt x="13633" y="9425"/>
                </a:cubicBezTo>
                <a:cubicBezTo>
                  <a:pt x="13810" y="9622"/>
                  <a:pt x="14164" y="9818"/>
                  <a:pt x="14518" y="9818"/>
                </a:cubicBezTo>
                <a:cubicBezTo>
                  <a:pt x="15403" y="9818"/>
                  <a:pt x="16111" y="8836"/>
                  <a:pt x="16111" y="7855"/>
                </a:cubicBezTo>
                <a:cubicBezTo>
                  <a:pt x="16111" y="7658"/>
                  <a:pt x="16111" y="7462"/>
                  <a:pt x="16111" y="7462"/>
                </a:cubicBezTo>
                <a:cubicBezTo>
                  <a:pt x="19830" y="5302"/>
                  <a:pt x="19830" y="5302"/>
                  <a:pt x="19830" y="5302"/>
                </a:cubicBezTo>
                <a:cubicBezTo>
                  <a:pt x="20007" y="5498"/>
                  <a:pt x="20184" y="5695"/>
                  <a:pt x="20538" y="5695"/>
                </a:cubicBezTo>
                <a:cubicBezTo>
                  <a:pt x="21069" y="5695"/>
                  <a:pt x="21600" y="5105"/>
                  <a:pt x="21600" y="4516"/>
                </a:cubicBezTo>
                <a:cubicBezTo>
                  <a:pt x="21600" y="3927"/>
                  <a:pt x="21069" y="3338"/>
                  <a:pt x="20538" y="3338"/>
                </a:cubicBezTo>
                <a:close/>
                <a:moveTo>
                  <a:pt x="1062" y="17280"/>
                </a:moveTo>
                <a:cubicBezTo>
                  <a:pt x="885" y="17280"/>
                  <a:pt x="708" y="17084"/>
                  <a:pt x="708" y="16887"/>
                </a:cubicBezTo>
                <a:cubicBezTo>
                  <a:pt x="708" y="16691"/>
                  <a:pt x="885" y="16495"/>
                  <a:pt x="1062" y="16495"/>
                </a:cubicBezTo>
                <a:cubicBezTo>
                  <a:pt x="1239" y="16495"/>
                  <a:pt x="1416" y="16691"/>
                  <a:pt x="1416" y="16887"/>
                </a:cubicBezTo>
                <a:cubicBezTo>
                  <a:pt x="1416" y="17084"/>
                  <a:pt x="1239" y="17280"/>
                  <a:pt x="1062" y="17280"/>
                </a:cubicBezTo>
                <a:close/>
                <a:moveTo>
                  <a:pt x="4780" y="14924"/>
                </a:moveTo>
                <a:cubicBezTo>
                  <a:pt x="4603" y="14924"/>
                  <a:pt x="4426" y="14727"/>
                  <a:pt x="4426" y="14531"/>
                </a:cubicBezTo>
                <a:cubicBezTo>
                  <a:pt x="4426" y="14335"/>
                  <a:pt x="4603" y="14138"/>
                  <a:pt x="4780" y="14138"/>
                </a:cubicBezTo>
                <a:cubicBezTo>
                  <a:pt x="4957" y="14138"/>
                  <a:pt x="5134" y="14335"/>
                  <a:pt x="5134" y="14531"/>
                </a:cubicBezTo>
                <a:cubicBezTo>
                  <a:pt x="5134" y="14727"/>
                  <a:pt x="4957" y="14924"/>
                  <a:pt x="4780" y="14924"/>
                </a:cubicBezTo>
                <a:close/>
                <a:moveTo>
                  <a:pt x="7082" y="9425"/>
                </a:moveTo>
                <a:cubicBezTo>
                  <a:pt x="6905" y="9425"/>
                  <a:pt x="6728" y="9229"/>
                  <a:pt x="6728" y="9033"/>
                </a:cubicBezTo>
                <a:cubicBezTo>
                  <a:pt x="6728" y="8836"/>
                  <a:pt x="6905" y="8640"/>
                  <a:pt x="7082" y="8640"/>
                </a:cubicBezTo>
                <a:cubicBezTo>
                  <a:pt x="7259" y="8640"/>
                  <a:pt x="7436" y="8836"/>
                  <a:pt x="7436" y="9033"/>
                </a:cubicBezTo>
                <a:cubicBezTo>
                  <a:pt x="7436" y="9229"/>
                  <a:pt x="7259" y="9425"/>
                  <a:pt x="7082" y="9425"/>
                </a:cubicBezTo>
                <a:close/>
                <a:moveTo>
                  <a:pt x="10800" y="12764"/>
                </a:moveTo>
                <a:cubicBezTo>
                  <a:pt x="10623" y="12764"/>
                  <a:pt x="10446" y="12567"/>
                  <a:pt x="10446" y="12371"/>
                </a:cubicBezTo>
                <a:cubicBezTo>
                  <a:pt x="10446" y="12175"/>
                  <a:pt x="10623" y="11978"/>
                  <a:pt x="10800" y="11978"/>
                </a:cubicBezTo>
                <a:cubicBezTo>
                  <a:pt x="10977" y="11978"/>
                  <a:pt x="11154" y="12175"/>
                  <a:pt x="11154" y="12371"/>
                </a:cubicBezTo>
                <a:cubicBezTo>
                  <a:pt x="11154" y="12567"/>
                  <a:pt x="10977" y="12764"/>
                  <a:pt x="10800" y="12764"/>
                </a:cubicBezTo>
                <a:close/>
                <a:moveTo>
                  <a:pt x="14518" y="9033"/>
                </a:moveTo>
                <a:cubicBezTo>
                  <a:pt x="13987" y="9033"/>
                  <a:pt x="13456" y="8444"/>
                  <a:pt x="13456" y="7855"/>
                </a:cubicBezTo>
                <a:cubicBezTo>
                  <a:pt x="13456" y="7265"/>
                  <a:pt x="13987" y="6676"/>
                  <a:pt x="14518" y="6676"/>
                </a:cubicBezTo>
                <a:cubicBezTo>
                  <a:pt x="15049" y="6676"/>
                  <a:pt x="15403" y="7265"/>
                  <a:pt x="15403" y="7855"/>
                </a:cubicBezTo>
                <a:cubicBezTo>
                  <a:pt x="15403" y="8444"/>
                  <a:pt x="15049" y="9033"/>
                  <a:pt x="14518" y="9033"/>
                </a:cubicBezTo>
                <a:close/>
                <a:moveTo>
                  <a:pt x="20538" y="4909"/>
                </a:moveTo>
                <a:cubicBezTo>
                  <a:pt x="20361" y="4909"/>
                  <a:pt x="20184" y="4713"/>
                  <a:pt x="20184" y="4516"/>
                </a:cubicBezTo>
                <a:cubicBezTo>
                  <a:pt x="20184" y="4320"/>
                  <a:pt x="20361" y="4124"/>
                  <a:pt x="20538" y="4124"/>
                </a:cubicBezTo>
                <a:cubicBezTo>
                  <a:pt x="20715" y="4124"/>
                  <a:pt x="20892" y="4320"/>
                  <a:pt x="20892" y="4516"/>
                </a:cubicBezTo>
                <a:cubicBezTo>
                  <a:pt x="20892" y="4713"/>
                  <a:pt x="20715" y="4909"/>
                  <a:pt x="20538" y="4909"/>
                </a:cubicBezTo>
                <a:close/>
                <a:moveTo>
                  <a:pt x="14518" y="7462"/>
                </a:moveTo>
                <a:cubicBezTo>
                  <a:pt x="14341" y="7462"/>
                  <a:pt x="14341" y="7462"/>
                  <a:pt x="14164" y="7658"/>
                </a:cubicBezTo>
                <a:cubicBezTo>
                  <a:pt x="14164" y="7658"/>
                  <a:pt x="14164" y="7855"/>
                  <a:pt x="14164" y="7855"/>
                </a:cubicBezTo>
                <a:cubicBezTo>
                  <a:pt x="14164" y="8051"/>
                  <a:pt x="14164" y="8051"/>
                  <a:pt x="14164" y="8051"/>
                </a:cubicBezTo>
                <a:cubicBezTo>
                  <a:pt x="14341" y="8247"/>
                  <a:pt x="14341" y="8247"/>
                  <a:pt x="14518" y="8247"/>
                </a:cubicBezTo>
                <a:cubicBezTo>
                  <a:pt x="14518" y="8247"/>
                  <a:pt x="14695" y="8247"/>
                  <a:pt x="14695" y="8051"/>
                </a:cubicBezTo>
                <a:cubicBezTo>
                  <a:pt x="14695" y="8051"/>
                  <a:pt x="14872" y="8051"/>
                  <a:pt x="14872" y="7855"/>
                </a:cubicBezTo>
                <a:cubicBezTo>
                  <a:pt x="14872" y="7855"/>
                  <a:pt x="14695" y="7658"/>
                  <a:pt x="14695" y="7658"/>
                </a:cubicBezTo>
                <a:cubicBezTo>
                  <a:pt x="14695" y="7462"/>
                  <a:pt x="14518" y="7462"/>
                  <a:pt x="14518" y="7462"/>
                </a:cubicBezTo>
                <a:close/>
                <a:moveTo>
                  <a:pt x="14518" y="5302"/>
                </a:moveTo>
                <a:cubicBezTo>
                  <a:pt x="14518" y="5302"/>
                  <a:pt x="14695" y="5302"/>
                  <a:pt x="14695" y="5105"/>
                </a:cubicBezTo>
                <a:cubicBezTo>
                  <a:pt x="14695" y="5105"/>
                  <a:pt x="14872" y="4909"/>
                  <a:pt x="14872" y="4909"/>
                </a:cubicBezTo>
                <a:cubicBezTo>
                  <a:pt x="14872" y="4713"/>
                  <a:pt x="14695" y="4713"/>
                  <a:pt x="14695" y="4713"/>
                </a:cubicBezTo>
                <a:cubicBezTo>
                  <a:pt x="14695" y="4516"/>
                  <a:pt x="14518" y="4516"/>
                  <a:pt x="14518" y="4516"/>
                </a:cubicBezTo>
                <a:cubicBezTo>
                  <a:pt x="14341" y="4516"/>
                  <a:pt x="14341" y="4516"/>
                  <a:pt x="14164" y="4713"/>
                </a:cubicBezTo>
                <a:cubicBezTo>
                  <a:pt x="14164" y="4713"/>
                  <a:pt x="14164" y="4713"/>
                  <a:pt x="14164" y="4909"/>
                </a:cubicBezTo>
                <a:cubicBezTo>
                  <a:pt x="14164" y="4909"/>
                  <a:pt x="14164" y="5105"/>
                  <a:pt x="14164" y="5105"/>
                </a:cubicBezTo>
                <a:cubicBezTo>
                  <a:pt x="14341" y="5302"/>
                  <a:pt x="14341" y="5302"/>
                  <a:pt x="14518" y="5302"/>
                </a:cubicBezTo>
                <a:close/>
                <a:moveTo>
                  <a:pt x="14518" y="3731"/>
                </a:moveTo>
                <a:cubicBezTo>
                  <a:pt x="14518" y="3731"/>
                  <a:pt x="14695" y="3731"/>
                  <a:pt x="14695" y="3731"/>
                </a:cubicBezTo>
                <a:cubicBezTo>
                  <a:pt x="14695" y="3535"/>
                  <a:pt x="14872" y="3535"/>
                  <a:pt x="14872" y="3338"/>
                </a:cubicBezTo>
                <a:cubicBezTo>
                  <a:pt x="14872" y="3338"/>
                  <a:pt x="14695" y="3142"/>
                  <a:pt x="14695" y="3142"/>
                </a:cubicBezTo>
                <a:cubicBezTo>
                  <a:pt x="14695" y="3142"/>
                  <a:pt x="14518" y="2945"/>
                  <a:pt x="14518" y="2945"/>
                </a:cubicBezTo>
                <a:cubicBezTo>
                  <a:pt x="14341" y="2945"/>
                  <a:pt x="14341" y="3142"/>
                  <a:pt x="14164" y="3142"/>
                </a:cubicBezTo>
                <a:cubicBezTo>
                  <a:pt x="14164" y="3142"/>
                  <a:pt x="14164" y="3338"/>
                  <a:pt x="14164" y="3338"/>
                </a:cubicBezTo>
                <a:cubicBezTo>
                  <a:pt x="14164" y="3535"/>
                  <a:pt x="14164" y="3535"/>
                  <a:pt x="14164" y="3731"/>
                </a:cubicBezTo>
                <a:cubicBezTo>
                  <a:pt x="14341" y="3731"/>
                  <a:pt x="14341" y="3731"/>
                  <a:pt x="14518" y="3731"/>
                </a:cubicBezTo>
                <a:close/>
                <a:moveTo>
                  <a:pt x="14518" y="2356"/>
                </a:moveTo>
                <a:cubicBezTo>
                  <a:pt x="14518" y="2356"/>
                  <a:pt x="14695" y="2160"/>
                  <a:pt x="14695" y="2160"/>
                </a:cubicBezTo>
                <a:cubicBezTo>
                  <a:pt x="14695" y="2160"/>
                  <a:pt x="14872" y="1964"/>
                  <a:pt x="14872" y="1964"/>
                </a:cubicBezTo>
                <a:cubicBezTo>
                  <a:pt x="14872" y="1767"/>
                  <a:pt x="14695" y="1767"/>
                  <a:pt x="14695" y="1571"/>
                </a:cubicBezTo>
                <a:cubicBezTo>
                  <a:pt x="14695" y="1571"/>
                  <a:pt x="14518" y="1571"/>
                  <a:pt x="14518" y="1571"/>
                </a:cubicBezTo>
                <a:cubicBezTo>
                  <a:pt x="14341" y="1571"/>
                  <a:pt x="14341" y="1571"/>
                  <a:pt x="14164" y="1571"/>
                </a:cubicBezTo>
                <a:cubicBezTo>
                  <a:pt x="14164" y="1767"/>
                  <a:pt x="14164" y="1767"/>
                  <a:pt x="14164" y="1964"/>
                </a:cubicBezTo>
                <a:cubicBezTo>
                  <a:pt x="14164" y="1964"/>
                  <a:pt x="14164" y="2160"/>
                  <a:pt x="14164" y="2160"/>
                </a:cubicBezTo>
                <a:cubicBezTo>
                  <a:pt x="14341" y="2160"/>
                  <a:pt x="14341" y="2356"/>
                  <a:pt x="14518" y="2356"/>
                </a:cubicBezTo>
                <a:close/>
                <a:moveTo>
                  <a:pt x="14518" y="785"/>
                </a:moveTo>
                <a:cubicBezTo>
                  <a:pt x="14518" y="785"/>
                  <a:pt x="14695" y="785"/>
                  <a:pt x="14695" y="785"/>
                </a:cubicBezTo>
                <a:cubicBezTo>
                  <a:pt x="14695" y="589"/>
                  <a:pt x="14872" y="589"/>
                  <a:pt x="14872" y="393"/>
                </a:cubicBezTo>
                <a:cubicBezTo>
                  <a:pt x="14872" y="393"/>
                  <a:pt x="14695" y="196"/>
                  <a:pt x="14695" y="196"/>
                </a:cubicBezTo>
                <a:cubicBezTo>
                  <a:pt x="14695" y="0"/>
                  <a:pt x="14518" y="0"/>
                  <a:pt x="14518" y="0"/>
                </a:cubicBezTo>
                <a:cubicBezTo>
                  <a:pt x="14341" y="0"/>
                  <a:pt x="14341" y="0"/>
                  <a:pt x="14164" y="196"/>
                </a:cubicBezTo>
                <a:cubicBezTo>
                  <a:pt x="14164" y="196"/>
                  <a:pt x="14164" y="393"/>
                  <a:pt x="14164" y="393"/>
                </a:cubicBezTo>
                <a:cubicBezTo>
                  <a:pt x="14164" y="589"/>
                  <a:pt x="14164" y="589"/>
                  <a:pt x="14164" y="785"/>
                </a:cubicBezTo>
                <a:cubicBezTo>
                  <a:pt x="14341" y="785"/>
                  <a:pt x="14341" y="785"/>
                  <a:pt x="14518" y="785"/>
                </a:cubicBezTo>
                <a:close/>
                <a:moveTo>
                  <a:pt x="14518" y="14924"/>
                </a:moveTo>
                <a:cubicBezTo>
                  <a:pt x="14341" y="14924"/>
                  <a:pt x="14341" y="14924"/>
                  <a:pt x="14164" y="15120"/>
                </a:cubicBezTo>
                <a:cubicBezTo>
                  <a:pt x="14164" y="15120"/>
                  <a:pt x="14164" y="15316"/>
                  <a:pt x="14164" y="15316"/>
                </a:cubicBezTo>
                <a:cubicBezTo>
                  <a:pt x="14164" y="15513"/>
                  <a:pt x="14164" y="15513"/>
                  <a:pt x="14164" y="15513"/>
                </a:cubicBezTo>
                <a:cubicBezTo>
                  <a:pt x="14341" y="15709"/>
                  <a:pt x="14341" y="15709"/>
                  <a:pt x="14518" y="15709"/>
                </a:cubicBezTo>
                <a:cubicBezTo>
                  <a:pt x="14518" y="15709"/>
                  <a:pt x="14695" y="15709"/>
                  <a:pt x="14695" y="15513"/>
                </a:cubicBezTo>
                <a:cubicBezTo>
                  <a:pt x="14695" y="15513"/>
                  <a:pt x="14872" y="15513"/>
                  <a:pt x="14872" y="15316"/>
                </a:cubicBezTo>
                <a:cubicBezTo>
                  <a:pt x="14872" y="15316"/>
                  <a:pt x="14695" y="15120"/>
                  <a:pt x="14695" y="15120"/>
                </a:cubicBezTo>
                <a:cubicBezTo>
                  <a:pt x="14695" y="14924"/>
                  <a:pt x="14518" y="14924"/>
                  <a:pt x="14518" y="14924"/>
                </a:cubicBezTo>
                <a:close/>
                <a:moveTo>
                  <a:pt x="14518" y="13549"/>
                </a:moveTo>
                <a:cubicBezTo>
                  <a:pt x="14341" y="13549"/>
                  <a:pt x="14341" y="13549"/>
                  <a:pt x="14164" y="13549"/>
                </a:cubicBezTo>
                <a:cubicBezTo>
                  <a:pt x="14164" y="13745"/>
                  <a:pt x="14164" y="13745"/>
                  <a:pt x="14164" y="13942"/>
                </a:cubicBezTo>
                <a:cubicBezTo>
                  <a:pt x="14164" y="13942"/>
                  <a:pt x="14164" y="13942"/>
                  <a:pt x="14164" y="14138"/>
                </a:cubicBezTo>
                <a:cubicBezTo>
                  <a:pt x="14341" y="14138"/>
                  <a:pt x="14341" y="14138"/>
                  <a:pt x="14518" y="14138"/>
                </a:cubicBezTo>
                <a:cubicBezTo>
                  <a:pt x="14518" y="14138"/>
                  <a:pt x="14695" y="14138"/>
                  <a:pt x="14695" y="14138"/>
                </a:cubicBezTo>
                <a:cubicBezTo>
                  <a:pt x="14695" y="13942"/>
                  <a:pt x="14872" y="13942"/>
                  <a:pt x="14872" y="13942"/>
                </a:cubicBezTo>
                <a:cubicBezTo>
                  <a:pt x="14872" y="13745"/>
                  <a:pt x="14695" y="13745"/>
                  <a:pt x="14695" y="13549"/>
                </a:cubicBezTo>
                <a:cubicBezTo>
                  <a:pt x="14695" y="13549"/>
                  <a:pt x="14518" y="13549"/>
                  <a:pt x="14518" y="13549"/>
                </a:cubicBezTo>
                <a:close/>
                <a:moveTo>
                  <a:pt x="14518" y="11978"/>
                </a:moveTo>
                <a:cubicBezTo>
                  <a:pt x="14341" y="11978"/>
                  <a:pt x="14341" y="11978"/>
                  <a:pt x="14164" y="12175"/>
                </a:cubicBezTo>
                <a:cubicBezTo>
                  <a:pt x="14164" y="12175"/>
                  <a:pt x="14164" y="12175"/>
                  <a:pt x="14164" y="12371"/>
                </a:cubicBezTo>
                <a:cubicBezTo>
                  <a:pt x="14164" y="12371"/>
                  <a:pt x="14164" y="12567"/>
                  <a:pt x="14164" y="12567"/>
                </a:cubicBezTo>
                <a:cubicBezTo>
                  <a:pt x="14341" y="12764"/>
                  <a:pt x="14341" y="12764"/>
                  <a:pt x="14518" y="12764"/>
                </a:cubicBezTo>
                <a:cubicBezTo>
                  <a:pt x="14518" y="12764"/>
                  <a:pt x="14695" y="12764"/>
                  <a:pt x="14695" y="12567"/>
                </a:cubicBezTo>
                <a:cubicBezTo>
                  <a:pt x="14695" y="12567"/>
                  <a:pt x="14872" y="12371"/>
                  <a:pt x="14872" y="12371"/>
                </a:cubicBezTo>
                <a:cubicBezTo>
                  <a:pt x="14872" y="12175"/>
                  <a:pt x="14695" y="12175"/>
                  <a:pt x="14695" y="12175"/>
                </a:cubicBezTo>
                <a:cubicBezTo>
                  <a:pt x="14695" y="11978"/>
                  <a:pt x="14518" y="11978"/>
                  <a:pt x="14518" y="11978"/>
                </a:cubicBezTo>
                <a:close/>
                <a:moveTo>
                  <a:pt x="14518" y="10407"/>
                </a:moveTo>
                <a:cubicBezTo>
                  <a:pt x="14341" y="10407"/>
                  <a:pt x="14341" y="10604"/>
                  <a:pt x="14164" y="10604"/>
                </a:cubicBezTo>
                <a:cubicBezTo>
                  <a:pt x="14164" y="10604"/>
                  <a:pt x="14164" y="10800"/>
                  <a:pt x="14164" y="10800"/>
                </a:cubicBezTo>
                <a:cubicBezTo>
                  <a:pt x="14164" y="10996"/>
                  <a:pt x="14164" y="10996"/>
                  <a:pt x="14164" y="11193"/>
                </a:cubicBezTo>
                <a:cubicBezTo>
                  <a:pt x="14341" y="11193"/>
                  <a:pt x="14341" y="11193"/>
                  <a:pt x="14518" y="11193"/>
                </a:cubicBezTo>
                <a:cubicBezTo>
                  <a:pt x="14518" y="11193"/>
                  <a:pt x="14695" y="11193"/>
                  <a:pt x="14695" y="11193"/>
                </a:cubicBezTo>
                <a:cubicBezTo>
                  <a:pt x="14695" y="10996"/>
                  <a:pt x="14872" y="10996"/>
                  <a:pt x="14872" y="10800"/>
                </a:cubicBezTo>
                <a:cubicBezTo>
                  <a:pt x="14872" y="10800"/>
                  <a:pt x="14695" y="10604"/>
                  <a:pt x="14695" y="10604"/>
                </a:cubicBezTo>
                <a:cubicBezTo>
                  <a:pt x="14695" y="10604"/>
                  <a:pt x="14518" y="10407"/>
                  <a:pt x="14518" y="10407"/>
                </a:cubicBezTo>
                <a:close/>
                <a:moveTo>
                  <a:pt x="14518" y="21011"/>
                </a:moveTo>
                <a:cubicBezTo>
                  <a:pt x="14341" y="21011"/>
                  <a:pt x="14341" y="21011"/>
                  <a:pt x="14164" y="21011"/>
                </a:cubicBezTo>
                <a:cubicBezTo>
                  <a:pt x="14164" y="21011"/>
                  <a:pt x="14164" y="21207"/>
                  <a:pt x="14164" y="21207"/>
                </a:cubicBezTo>
                <a:cubicBezTo>
                  <a:pt x="14164" y="21404"/>
                  <a:pt x="14164" y="21404"/>
                  <a:pt x="14164" y="21600"/>
                </a:cubicBezTo>
                <a:cubicBezTo>
                  <a:pt x="14341" y="21600"/>
                  <a:pt x="14341" y="21600"/>
                  <a:pt x="14518" y="21600"/>
                </a:cubicBezTo>
                <a:cubicBezTo>
                  <a:pt x="14518" y="21600"/>
                  <a:pt x="14695" y="21600"/>
                  <a:pt x="14695" y="21600"/>
                </a:cubicBezTo>
                <a:cubicBezTo>
                  <a:pt x="14695" y="21404"/>
                  <a:pt x="14872" y="21404"/>
                  <a:pt x="14872" y="21207"/>
                </a:cubicBezTo>
                <a:cubicBezTo>
                  <a:pt x="14872" y="21207"/>
                  <a:pt x="14695" y="21011"/>
                  <a:pt x="14695" y="21011"/>
                </a:cubicBezTo>
                <a:cubicBezTo>
                  <a:pt x="14695" y="21011"/>
                  <a:pt x="14518" y="21011"/>
                  <a:pt x="14518" y="21011"/>
                </a:cubicBezTo>
                <a:close/>
                <a:moveTo>
                  <a:pt x="14518" y="19440"/>
                </a:moveTo>
                <a:cubicBezTo>
                  <a:pt x="14341" y="19440"/>
                  <a:pt x="14341" y="19440"/>
                  <a:pt x="14164" y="19636"/>
                </a:cubicBezTo>
                <a:cubicBezTo>
                  <a:pt x="14164" y="19636"/>
                  <a:pt x="14164" y="19636"/>
                  <a:pt x="14164" y="19833"/>
                </a:cubicBezTo>
                <a:cubicBezTo>
                  <a:pt x="14164" y="19833"/>
                  <a:pt x="14164" y="20029"/>
                  <a:pt x="14164" y="20029"/>
                </a:cubicBezTo>
                <a:cubicBezTo>
                  <a:pt x="14341" y="20225"/>
                  <a:pt x="14341" y="20225"/>
                  <a:pt x="14518" y="20225"/>
                </a:cubicBezTo>
                <a:cubicBezTo>
                  <a:pt x="14518" y="20225"/>
                  <a:pt x="14695" y="20225"/>
                  <a:pt x="14695" y="20029"/>
                </a:cubicBezTo>
                <a:cubicBezTo>
                  <a:pt x="14695" y="20029"/>
                  <a:pt x="14872" y="19833"/>
                  <a:pt x="14872" y="19833"/>
                </a:cubicBezTo>
                <a:cubicBezTo>
                  <a:pt x="14872" y="19636"/>
                  <a:pt x="14695" y="19636"/>
                  <a:pt x="14695" y="19636"/>
                </a:cubicBezTo>
                <a:cubicBezTo>
                  <a:pt x="14695" y="19440"/>
                  <a:pt x="14518" y="19440"/>
                  <a:pt x="14518" y="19440"/>
                </a:cubicBezTo>
                <a:close/>
                <a:moveTo>
                  <a:pt x="14518" y="17869"/>
                </a:moveTo>
                <a:cubicBezTo>
                  <a:pt x="14341" y="17869"/>
                  <a:pt x="14341" y="18065"/>
                  <a:pt x="14164" y="18065"/>
                </a:cubicBezTo>
                <a:cubicBezTo>
                  <a:pt x="14164" y="18065"/>
                  <a:pt x="14164" y="18262"/>
                  <a:pt x="14164" y="18262"/>
                </a:cubicBezTo>
                <a:cubicBezTo>
                  <a:pt x="14164" y="18458"/>
                  <a:pt x="14164" y="18458"/>
                  <a:pt x="14164" y="18655"/>
                </a:cubicBezTo>
                <a:cubicBezTo>
                  <a:pt x="14341" y="18655"/>
                  <a:pt x="14341" y="18655"/>
                  <a:pt x="14518" y="18655"/>
                </a:cubicBezTo>
                <a:cubicBezTo>
                  <a:pt x="14518" y="18655"/>
                  <a:pt x="14695" y="18655"/>
                  <a:pt x="14695" y="18655"/>
                </a:cubicBezTo>
                <a:cubicBezTo>
                  <a:pt x="14695" y="18458"/>
                  <a:pt x="14872" y="18458"/>
                  <a:pt x="14872" y="18262"/>
                </a:cubicBezTo>
                <a:cubicBezTo>
                  <a:pt x="14872" y="18262"/>
                  <a:pt x="14695" y="18065"/>
                  <a:pt x="14695" y="18065"/>
                </a:cubicBezTo>
                <a:cubicBezTo>
                  <a:pt x="14695" y="18065"/>
                  <a:pt x="14518" y="17869"/>
                  <a:pt x="14518" y="17869"/>
                </a:cubicBezTo>
                <a:close/>
                <a:moveTo>
                  <a:pt x="14518" y="16495"/>
                </a:moveTo>
                <a:cubicBezTo>
                  <a:pt x="14341" y="16495"/>
                  <a:pt x="14341" y="16495"/>
                  <a:pt x="14164" y="16495"/>
                </a:cubicBezTo>
                <a:cubicBezTo>
                  <a:pt x="14164" y="16691"/>
                  <a:pt x="14164" y="16691"/>
                  <a:pt x="14164" y="16887"/>
                </a:cubicBezTo>
                <a:cubicBezTo>
                  <a:pt x="14164" y="16887"/>
                  <a:pt x="14164" y="17084"/>
                  <a:pt x="14164" y="17084"/>
                </a:cubicBezTo>
                <a:cubicBezTo>
                  <a:pt x="14341" y="17084"/>
                  <a:pt x="14341" y="17280"/>
                  <a:pt x="14518" y="17280"/>
                </a:cubicBezTo>
                <a:cubicBezTo>
                  <a:pt x="14518" y="17280"/>
                  <a:pt x="14695" y="17084"/>
                  <a:pt x="14695" y="17084"/>
                </a:cubicBezTo>
                <a:cubicBezTo>
                  <a:pt x="14695" y="17084"/>
                  <a:pt x="14872" y="16887"/>
                  <a:pt x="14872" y="16887"/>
                </a:cubicBezTo>
                <a:cubicBezTo>
                  <a:pt x="14872" y="16691"/>
                  <a:pt x="14695" y="16691"/>
                  <a:pt x="14695" y="16495"/>
                </a:cubicBezTo>
                <a:cubicBezTo>
                  <a:pt x="14695" y="16495"/>
                  <a:pt x="14518" y="16495"/>
                  <a:pt x="14518" y="16495"/>
                </a:cubicBezTo>
                <a:close/>
              </a:path>
            </a:pathLst>
          </a:custGeom>
          <a:solidFill>
            <a:srgbClr val="FFFFFF"/>
          </a:solidFill>
          <a:ln w="12700">
            <a:miter lim="400000"/>
          </a:ln>
        </p:spPr>
        <p:txBody>
          <a:bodyPr lIns="121919" tIns="121919" rIns="121919" bIns="121919"/>
          <a:lstStyle/>
          <a:p>
            <a:endParaRPr dirty="0"/>
          </a:p>
        </p:txBody>
      </p:sp>
      <p:sp>
        <p:nvSpPr>
          <p:cNvPr id="213" name="Oval 26">
            <a:extLst>
              <a:ext uri="{FF2B5EF4-FFF2-40B4-BE49-F238E27FC236}">
                <a16:creationId xmlns:a16="http://schemas.microsoft.com/office/drawing/2014/main" id="{89630E00-42CF-3F13-DDCF-1EAE7E35EB20}"/>
              </a:ext>
            </a:extLst>
          </p:cNvPr>
          <p:cNvSpPr>
            <a:spLocks noChangeAspect="1"/>
          </p:cNvSpPr>
          <p:nvPr/>
        </p:nvSpPr>
        <p:spPr>
          <a:xfrm rot="8741889">
            <a:off x="13490822" y="5869166"/>
            <a:ext cx="1294205" cy="391502"/>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r>
              <a:rPr lang="en-US" dirty="0"/>
              <a:t> </a:t>
            </a:r>
            <a:endParaRPr dirty="0"/>
          </a:p>
        </p:txBody>
      </p:sp>
      <p:sp>
        <p:nvSpPr>
          <p:cNvPr id="189" name="Shape">
            <a:extLst>
              <a:ext uri="{FF2B5EF4-FFF2-40B4-BE49-F238E27FC236}">
                <a16:creationId xmlns:a16="http://schemas.microsoft.com/office/drawing/2014/main" id="{47BC45A5-BF64-ACFA-3FE7-0782F1F48A48}"/>
              </a:ext>
            </a:extLst>
          </p:cNvPr>
          <p:cNvSpPr/>
          <p:nvPr/>
        </p:nvSpPr>
        <p:spPr>
          <a:xfrm>
            <a:off x="10527373" y="7417942"/>
            <a:ext cx="618068" cy="96096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72" y="0"/>
                  <a:pt x="0" y="3086"/>
                  <a:pt x="0" y="6983"/>
                </a:cubicBezTo>
                <a:cubicBezTo>
                  <a:pt x="0" y="9420"/>
                  <a:pt x="2009" y="11693"/>
                  <a:pt x="5274" y="12992"/>
                </a:cubicBezTo>
                <a:cubicBezTo>
                  <a:pt x="5274" y="13967"/>
                  <a:pt x="5274" y="13967"/>
                  <a:pt x="5274" y="13967"/>
                </a:cubicBezTo>
                <a:cubicBezTo>
                  <a:pt x="5274" y="14617"/>
                  <a:pt x="6279" y="15266"/>
                  <a:pt x="7535" y="15266"/>
                </a:cubicBezTo>
                <a:cubicBezTo>
                  <a:pt x="14316" y="15266"/>
                  <a:pt x="14316" y="15266"/>
                  <a:pt x="14316" y="15266"/>
                </a:cubicBezTo>
                <a:cubicBezTo>
                  <a:pt x="15572" y="15266"/>
                  <a:pt x="16577" y="14617"/>
                  <a:pt x="16577" y="13967"/>
                </a:cubicBezTo>
                <a:cubicBezTo>
                  <a:pt x="16577" y="12992"/>
                  <a:pt x="16577" y="12992"/>
                  <a:pt x="16577" y="12992"/>
                </a:cubicBezTo>
                <a:cubicBezTo>
                  <a:pt x="19591" y="11693"/>
                  <a:pt x="21600" y="9420"/>
                  <a:pt x="21600" y="6983"/>
                </a:cubicBezTo>
                <a:cubicBezTo>
                  <a:pt x="21600" y="3086"/>
                  <a:pt x="16828" y="0"/>
                  <a:pt x="10800" y="0"/>
                </a:cubicBezTo>
                <a:close/>
                <a:moveTo>
                  <a:pt x="14819" y="11856"/>
                </a:moveTo>
                <a:cubicBezTo>
                  <a:pt x="14316" y="12018"/>
                  <a:pt x="14316" y="12180"/>
                  <a:pt x="14316" y="12505"/>
                </a:cubicBezTo>
                <a:cubicBezTo>
                  <a:pt x="14316" y="13805"/>
                  <a:pt x="14316" y="13805"/>
                  <a:pt x="14316" y="13805"/>
                </a:cubicBezTo>
                <a:cubicBezTo>
                  <a:pt x="12056" y="13805"/>
                  <a:pt x="12056" y="13805"/>
                  <a:pt x="12056" y="13805"/>
                </a:cubicBezTo>
                <a:cubicBezTo>
                  <a:pt x="12056" y="9582"/>
                  <a:pt x="12056" y="9582"/>
                  <a:pt x="12056" y="9582"/>
                </a:cubicBezTo>
                <a:cubicBezTo>
                  <a:pt x="15070" y="7471"/>
                  <a:pt x="15070" y="7471"/>
                  <a:pt x="15070" y="7471"/>
                </a:cubicBezTo>
                <a:cubicBezTo>
                  <a:pt x="15572" y="7308"/>
                  <a:pt x="15572" y="6821"/>
                  <a:pt x="15070" y="6496"/>
                </a:cubicBezTo>
                <a:cubicBezTo>
                  <a:pt x="14819" y="6171"/>
                  <a:pt x="14065" y="6171"/>
                  <a:pt x="13563" y="6496"/>
                </a:cubicBezTo>
                <a:cubicBezTo>
                  <a:pt x="10800" y="8283"/>
                  <a:pt x="10800" y="8283"/>
                  <a:pt x="10800" y="8283"/>
                </a:cubicBezTo>
                <a:cubicBezTo>
                  <a:pt x="8037" y="6496"/>
                  <a:pt x="8037" y="6496"/>
                  <a:pt x="8037" y="6496"/>
                </a:cubicBezTo>
                <a:cubicBezTo>
                  <a:pt x="7535" y="6171"/>
                  <a:pt x="7033" y="6171"/>
                  <a:pt x="6530" y="6496"/>
                </a:cubicBezTo>
                <a:cubicBezTo>
                  <a:pt x="6028" y="6821"/>
                  <a:pt x="6028" y="7308"/>
                  <a:pt x="6530" y="7471"/>
                </a:cubicBezTo>
                <a:cubicBezTo>
                  <a:pt x="9795" y="9582"/>
                  <a:pt x="9795" y="9582"/>
                  <a:pt x="9795" y="9582"/>
                </a:cubicBezTo>
                <a:cubicBezTo>
                  <a:pt x="9795" y="13805"/>
                  <a:pt x="9795" y="13805"/>
                  <a:pt x="9795" y="13805"/>
                </a:cubicBezTo>
                <a:cubicBezTo>
                  <a:pt x="7535" y="13805"/>
                  <a:pt x="7535" y="13805"/>
                  <a:pt x="7535" y="13805"/>
                </a:cubicBezTo>
                <a:cubicBezTo>
                  <a:pt x="7535" y="12505"/>
                  <a:pt x="7535" y="12505"/>
                  <a:pt x="7535" y="12505"/>
                </a:cubicBezTo>
                <a:cubicBezTo>
                  <a:pt x="7535" y="12180"/>
                  <a:pt x="7284" y="12018"/>
                  <a:pt x="6781" y="11856"/>
                </a:cubicBezTo>
                <a:cubicBezTo>
                  <a:pt x="4019" y="10881"/>
                  <a:pt x="2260" y="9095"/>
                  <a:pt x="2260" y="6983"/>
                </a:cubicBezTo>
                <a:cubicBezTo>
                  <a:pt x="2260" y="3898"/>
                  <a:pt x="6028" y="1299"/>
                  <a:pt x="10800" y="1299"/>
                </a:cubicBezTo>
                <a:cubicBezTo>
                  <a:pt x="15572" y="1299"/>
                  <a:pt x="19340" y="3898"/>
                  <a:pt x="19340" y="6983"/>
                </a:cubicBezTo>
                <a:cubicBezTo>
                  <a:pt x="19340" y="9095"/>
                  <a:pt x="17581" y="10881"/>
                  <a:pt x="14819" y="11856"/>
                </a:cubicBezTo>
                <a:close/>
                <a:moveTo>
                  <a:pt x="14819" y="18352"/>
                </a:moveTo>
                <a:cubicBezTo>
                  <a:pt x="7033" y="18352"/>
                  <a:pt x="7033" y="18352"/>
                  <a:pt x="7033" y="18352"/>
                </a:cubicBezTo>
                <a:cubicBezTo>
                  <a:pt x="6279" y="18352"/>
                  <a:pt x="5777" y="18677"/>
                  <a:pt x="5777" y="19002"/>
                </a:cubicBezTo>
                <a:cubicBezTo>
                  <a:pt x="5777" y="19326"/>
                  <a:pt x="6279" y="19651"/>
                  <a:pt x="7033" y="19651"/>
                </a:cubicBezTo>
                <a:cubicBezTo>
                  <a:pt x="8540" y="19651"/>
                  <a:pt x="8540" y="19651"/>
                  <a:pt x="8540" y="19651"/>
                </a:cubicBezTo>
                <a:cubicBezTo>
                  <a:pt x="8540" y="20138"/>
                  <a:pt x="8540" y="20138"/>
                  <a:pt x="8540" y="20138"/>
                </a:cubicBezTo>
                <a:cubicBezTo>
                  <a:pt x="8540" y="20950"/>
                  <a:pt x="9544" y="21600"/>
                  <a:pt x="10800" y="21600"/>
                </a:cubicBezTo>
                <a:cubicBezTo>
                  <a:pt x="12056" y="21600"/>
                  <a:pt x="13312" y="20950"/>
                  <a:pt x="13312" y="20138"/>
                </a:cubicBezTo>
                <a:cubicBezTo>
                  <a:pt x="13312" y="19651"/>
                  <a:pt x="13312" y="19651"/>
                  <a:pt x="13312" y="19651"/>
                </a:cubicBezTo>
                <a:cubicBezTo>
                  <a:pt x="14819" y="19651"/>
                  <a:pt x="14819" y="19651"/>
                  <a:pt x="14819" y="19651"/>
                </a:cubicBezTo>
                <a:cubicBezTo>
                  <a:pt x="15321" y="19651"/>
                  <a:pt x="15823" y="19326"/>
                  <a:pt x="15823" y="19002"/>
                </a:cubicBezTo>
                <a:cubicBezTo>
                  <a:pt x="15823" y="18677"/>
                  <a:pt x="15321" y="18352"/>
                  <a:pt x="14819" y="18352"/>
                </a:cubicBezTo>
                <a:close/>
                <a:moveTo>
                  <a:pt x="14819" y="16078"/>
                </a:moveTo>
                <a:cubicBezTo>
                  <a:pt x="7033" y="16078"/>
                  <a:pt x="7033" y="16078"/>
                  <a:pt x="7033" y="16078"/>
                </a:cubicBezTo>
                <a:cubicBezTo>
                  <a:pt x="6279" y="16078"/>
                  <a:pt x="5777" y="16403"/>
                  <a:pt x="5777" y="16890"/>
                </a:cubicBezTo>
                <a:cubicBezTo>
                  <a:pt x="5777" y="17215"/>
                  <a:pt x="6279" y="17540"/>
                  <a:pt x="7033" y="17540"/>
                </a:cubicBezTo>
                <a:cubicBezTo>
                  <a:pt x="14819" y="17540"/>
                  <a:pt x="14819" y="17540"/>
                  <a:pt x="14819" y="17540"/>
                </a:cubicBezTo>
                <a:cubicBezTo>
                  <a:pt x="15321" y="17540"/>
                  <a:pt x="15823" y="17215"/>
                  <a:pt x="15823" y="16890"/>
                </a:cubicBezTo>
                <a:cubicBezTo>
                  <a:pt x="15823" y="16403"/>
                  <a:pt x="15321" y="16078"/>
                  <a:pt x="14819" y="16078"/>
                </a:cubicBezTo>
                <a:close/>
              </a:path>
            </a:pathLst>
          </a:custGeom>
          <a:solidFill>
            <a:srgbClr val="FFFFFF"/>
          </a:solidFill>
          <a:ln w="12700">
            <a:miter lim="400000"/>
          </a:ln>
        </p:spPr>
        <p:txBody>
          <a:bodyPr lIns="121919" tIns="121919" rIns="121919" bIns="121919"/>
          <a:lstStyle/>
          <a:p>
            <a:endParaRPr/>
          </a:p>
        </p:txBody>
      </p:sp>
      <p:sp>
        <p:nvSpPr>
          <p:cNvPr id="197" name="TextBox 17">
            <a:extLst>
              <a:ext uri="{FF2B5EF4-FFF2-40B4-BE49-F238E27FC236}">
                <a16:creationId xmlns:a16="http://schemas.microsoft.com/office/drawing/2014/main" id="{B31672A4-C559-874C-BB1C-B20E6F38F7A9}"/>
              </a:ext>
            </a:extLst>
          </p:cNvPr>
          <p:cNvSpPr txBox="1"/>
          <p:nvPr/>
        </p:nvSpPr>
        <p:spPr>
          <a:xfrm>
            <a:off x="12727522" y="3083503"/>
            <a:ext cx="2583003" cy="738664"/>
          </a:xfrm>
          <a:prstGeom prst="rect">
            <a:avLst/>
          </a:prstGeom>
        </p:spPr>
        <p:txBody>
          <a:bodyPr lIns="0" tIns="0" rIns="0" bIns="0" rtlCol="0" anchor="t">
            <a:spAutoFit/>
          </a:bodyPr>
          <a:lstStyle/>
          <a:p>
            <a:pPr algn="ctr"/>
            <a:r>
              <a:rPr lang="en-US" sz="2400" b="1" dirty="0">
                <a:solidFill>
                  <a:srgbClr val="F4F4F4"/>
                </a:solidFill>
                <a:latin typeface="Montserrat" pitchFamily="2" charset="77"/>
              </a:rPr>
              <a:t>Data Exploration</a:t>
            </a:r>
          </a:p>
        </p:txBody>
      </p:sp>
      <p:sp>
        <p:nvSpPr>
          <p:cNvPr id="158" name="Freeform 7">
            <a:extLst>
              <a:ext uri="{FF2B5EF4-FFF2-40B4-BE49-F238E27FC236}">
                <a16:creationId xmlns:a16="http://schemas.microsoft.com/office/drawing/2014/main" id="{1978876F-78DD-83C5-F216-411332AC4A9E}"/>
              </a:ext>
            </a:extLst>
          </p:cNvPr>
          <p:cNvSpPr>
            <a:spLocks noChangeAspect="1"/>
          </p:cNvSpPr>
          <p:nvPr/>
        </p:nvSpPr>
        <p:spPr>
          <a:xfrm>
            <a:off x="13088066" y="4459921"/>
            <a:ext cx="1081425" cy="2063372"/>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A2C2EA"/>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99" name="TextBox 17">
            <a:extLst>
              <a:ext uri="{FF2B5EF4-FFF2-40B4-BE49-F238E27FC236}">
                <a16:creationId xmlns:a16="http://schemas.microsoft.com/office/drawing/2014/main" id="{17EDB061-15CD-0548-EE57-9D1267C7D177}"/>
              </a:ext>
            </a:extLst>
          </p:cNvPr>
          <p:cNvSpPr txBox="1"/>
          <p:nvPr/>
        </p:nvSpPr>
        <p:spPr>
          <a:xfrm>
            <a:off x="15345052" y="4912788"/>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Analysis</a:t>
            </a:r>
          </a:p>
        </p:txBody>
      </p:sp>
      <p:sp>
        <p:nvSpPr>
          <p:cNvPr id="200" name="TextBox 17">
            <a:extLst>
              <a:ext uri="{FF2B5EF4-FFF2-40B4-BE49-F238E27FC236}">
                <a16:creationId xmlns:a16="http://schemas.microsoft.com/office/drawing/2014/main" id="{AD51B4E4-2420-9468-19B1-C506588F8817}"/>
              </a:ext>
            </a:extLst>
          </p:cNvPr>
          <p:cNvSpPr txBox="1"/>
          <p:nvPr/>
        </p:nvSpPr>
        <p:spPr>
          <a:xfrm>
            <a:off x="11590197" y="8249999"/>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Validation</a:t>
            </a:r>
          </a:p>
        </p:txBody>
      </p:sp>
      <p:sp>
        <p:nvSpPr>
          <p:cNvPr id="201" name="TextBox 17">
            <a:extLst>
              <a:ext uri="{FF2B5EF4-FFF2-40B4-BE49-F238E27FC236}">
                <a16:creationId xmlns:a16="http://schemas.microsoft.com/office/drawing/2014/main" id="{F334F0FA-E024-896C-7FCE-D2CFD518843D}"/>
              </a:ext>
            </a:extLst>
          </p:cNvPr>
          <p:cNvSpPr txBox="1"/>
          <p:nvPr/>
        </p:nvSpPr>
        <p:spPr>
          <a:xfrm>
            <a:off x="8748699" y="6418424"/>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Hypothesis</a:t>
            </a:r>
          </a:p>
        </p:txBody>
      </p:sp>
      <p:sp>
        <p:nvSpPr>
          <p:cNvPr id="204" name="TextBox 17">
            <a:extLst>
              <a:ext uri="{FF2B5EF4-FFF2-40B4-BE49-F238E27FC236}">
                <a16:creationId xmlns:a16="http://schemas.microsoft.com/office/drawing/2014/main" id="{275DF65C-345F-1B7C-BA6D-A127E5BE52F0}"/>
              </a:ext>
            </a:extLst>
          </p:cNvPr>
          <p:cNvSpPr txBox="1"/>
          <p:nvPr/>
        </p:nvSpPr>
        <p:spPr>
          <a:xfrm>
            <a:off x="13245308" y="930631"/>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Data Collection</a:t>
            </a:r>
          </a:p>
        </p:txBody>
      </p:sp>
      <p:sp>
        <p:nvSpPr>
          <p:cNvPr id="209" name="Shape">
            <a:extLst>
              <a:ext uri="{FF2B5EF4-FFF2-40B4-BE49-F238E27FC236}">
                <a16:creationId xmlns:a16="http://schemas.microsoft.com/office/drawing/2014/main" id="{24A01866-42CF-B796-2A79-D48BA4FEE68A}"/>
              </a:ext>
            </a:extLst>
          </p:cNvPr>
          <p:cNvSpPr>
            <a:spLocks noChangeAspect="1"/>
          </p:cNvSpPr>
          <p:nvPr/>
        </p:nvSpPr>
        <p:spPr>
          <a:xfrm>
            <a:off x="15580564" y="5705915"/>
            <a:ext cx="907045" cy="753281"/>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chemeClr val="bg1"/>
          </a:solidFill>
          <a:ln w="12700">
            <a:miter lim="400000"/>
          </a:ln>
        </p:spPr>
        <p:txBody>
          <a:bodyPr lIns="121919" tIns="121919" rIns="121919" bIns="121919"/>
          <a:lstStyle/>
          <a:p>
            <a:endParaRPr/>
          </a:p>
        </p:txBody>
      </p:sp>
      <p:grpSp>
        <p:nvGrpSpPr>
          <p:cNvPr id="208" name="Group 207">
            <a:extLst>
              <a:ext uri="{FF2B5EF4-FFF2-40B4-BE49-F238E27FC236}">
                <a16:creationId xmlns:a16="http://schemas.microsoft.com/office/drawing/2014/main" id="{A910DA6C-C682-FF33-8478-98B43EFF5E37}"/>
              </a:ext>
            </a:extLst>
          </p:cNvPr>
          <p:cNvGrpSpPr>
            <a:grpSpLocks noChangeAspect="1"/>
          </p:cNvGrpSpPr>
          <p:nvPr/>
        </p:nvGrpSpPr>
        <p:grpSpPr>
          <a:xfrm>
            <a:off x="15100120" y="3034188"/>
            <a:ext cx="825680" cy="693459"/>
            <a:chOff x="6710246" y="3249725"/>
            <a:chExt cx="1284283" cy="1045836"/>
          </a:xfrm>
        </p:grpSpPr>
        <p:sp>
          <p:nvSpPr>
            <p:cNvPr id="206" name="Shape">
              <a:extLst>
                <a:ext uri="{FF2B5EF4-FFF2-40B4-BE49-F238E27FC236}">
                  <a16:creationId xmlns:a16="http://schemas.microsoft.com/office/drawing/2014/main" id="{814C39B1-DD3E-10F5-4115-8EDA8BB66C55}"/>
                </a:ext>
              </a:extLst>
            </p:cNvPr>
            <p:cNvSpPr/>
            <p:nvPr/>
          </p:nvSpPr>
          <p:spPr>
            <a:xfrm>
              <a:off x="6710246" y="325275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chemeClr val="bg1"/>
            </a:solidFill>
            <a:ln w="12700">
              <a:miter lim="400000"/>
            </a:ln>
          </p:spPr>
          <p:txBody>
            <a:bodyPr lIns="121919" tIns="121919" rIns="121919" bIns="121919"/>
            <a:lstStyle/>
            <a:p>
              <a:endParaRPr dirty="0"/>
            </a:p>
          </p:txBody>
        </p:sp>
        <p:sp>
          <p:nvSpPr>
            <p:cNvPr id="207" name="Shape">
              <a:extLst>
                <a:ext uri="{FF2B5EF4-FFF2-40B4-BE49-F238E27FC236}">
                  <a16:creationId xmlns:a16="http://schemas.microsoft.com/office/drawing/2014/main" id="{012FFE17-287C-63A0-B137-968617D88A00}"/>
                </a:ext>
              </a:extLst>
            </p:cNvPr>
            <p:cNvSpPr>
              <a:spLocks noChangeAspect="1"/>
            </p:cNvSpPr>
            <p:nvPr/>
          </p:nvSpPr>
          <p:spPr>
            <a:xfrm rot="1048511">
              <a:off x="7295222" y="3249725"/>
              <a:ext cx="699307" cy="699307"/>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chemeClr val="bg1"/>
            </a:solidFill>
            <a:ln w="12700">
              <a:miter lim="400000"/>
            </a:ln>
          </p:spPr>
          <p:txBody>
            <a:bodyPr lIns="121919" tIns="121919" rIns="121919" bIns="121919"/>
            <a:lstStyle/>
            <a:p>
              <a:endParaRPr dirty="0"/>
            </a:p>
          </p:txBody>
        </p:sp>
      </p:grpSp>
      <p:sp>
        <p:nvSpPr>
          <p:cNvPr id="214" name="Oval 26">
            <a:extLst>
              <a:ext uri="{FF2B5EF4-FFF2-40B4-BE49-F238E27FC236}">
                <a16:creationId xmlns:a16="http://schemas.microsoft.com/office/drawing/2014/main" id="{87E78064-DAAC-5639-ED88-515F508DB397}"/>
              </a:ext>
            </a:extLst>
          </p:cNvPr>
          <p:cNvSpPr>
            <a:spLocks noChangeAspect="1"/>
          </p:cNvSpPr>
          <p:nvPr/>
        </p:nvSpPr>
        <p:spPr>
          <a:xfrm rot="8741889">
            <a:off x="16245865" y="1756802"/>
            <a:ext cx="1358674" cy="411004"/>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r>
              <a:rPr lang="en-US" dirty="0"/>
              <a:t> </a:t>
            </a:r>
            <a:endParaRPr dirty="0"/>
          </a:p>
        </p:txBody>
      </p:sp>
      <p:sp>
        <p:nvSpPr>
          <p:cNvPr id="210" name="Freeform 7">
            <a:extLst>
              <a:ext uri="{FF2B5EF4-FFF2-40B4-BE49-F238E27FC236}">
                <a16:creationId xmlns:a16="http://schemas.microsoft.com/office/drawing/2014/main" id="{36FC7041-9D51-8480-426F-4BAD52A3A5B8}"/>
              </a:ext>
            </a:extLst>
          </p:cNvPr>
          <p:cNvSpPr>
            <a:spLocks noChangeAspect="1"/>
          </p:cNvSpPr>
          <p:nvPr/>
        </p:nvSpPr>
        <p:spPr>
          <a:xfrm>
            <a:off x="15928438" y="549220"/>
            <a:ext cx="970162" cy="1851080"/>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C0504D"/>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211" name="Shape">
            <a:extLst>
              <a:ext uri="{FF2B5EF4-FFF2-40B4-BE49-F238E27FC236}">
                <a16:creationId xmlns:a16="http://schemas.microsoft.com/office/drawing/2014/main" id="{CEA9A13D-7DC8-73F8-90F5-64123374497E}"/>
              </a:ext>
            </a:extLst>
          </p:cNvPr>
          <p:cNvSpPr>
            <a:spLocks noChangeAspect="1"/>
          </p:cNvSpPr>
          <p:nvPr/>
        </p:nvSpPr>
        <p:spPr>
          <a:xfrm>
            <a:off x="16105131" y="714866"/>
            <a:ext cx="606920" cy="542433"/>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chemeClr val="bg1"/>
          </a:solidFill>
          <a:ln w="12700">
            <a:miter lim="400000"/>
          </a:ln>
        </p:spPr>
        <p:txBody>
          <a:bodyPr lIns="121919" tIns="121919" rIns="121919" bIns="121919"/>
          <a:lstStyle/>
          <a:p>
            <a:endParaRPr/>
          </a:p>
        </p:txBody>
      </p:sp>
      <p:sp>
        <p:nvSpPr>
          <p:cNvPr id="212" name="TextBox 17">
            <a:extLst>
              <a:ext uri="{FF2B5EF4-FFF2-40B4-BE49-F238E27FC236}">
                <a16:creationId xmlns:a16="http://schemas.microsoft.com/office/drawing/2014/main" id="{5C345DCF-269C-DC06-3CCC-698DA4849607}"/>
              </a:ext>
            </a:extLst>
          </p:cNvPr>
          <p:cNvSpPr txBox="1"/>
          <p:nvPr/>
        </p:nvSpPr>
        <p:spPr>
          <a:xfrm>
            <a:off x="10210800" y="4425744"/>
            <a:ext cx="2583003" cy="738664"/>
          </a:xfrm>
          <a:prstGeom prst="rect">
            <a:avLst/>
          </a:prstGeom>
        </p:spPr>
        <p:txBody>
          <a:bodyPr lIns="0" tIns="0" rIns="0" bIns="0" rtlCol="0" anchor="t">
            <a:spAutoFit/>
          </a:bodyPr>
          <a:lstStyle/>
          <a:p>
            <a:pPr algn="ctr"/>
            <a:r>
              <a:rPr lang="en-US" sz="2400" b="1" dirty="0">
                <a:solidFill>
                  <a:srgbClr val="F4F4F4"/>
                </a:solidFill>
                <a:latin typeface="Montserrat" pitchFamily="2" charset="77"/>
              </a:rPr>
              <a:t>Cleaning &amp;</a:t>
            </a:r>
          </a:p>
          <a:p>
            <a:pPr algn="ctr"/>
            <a:r>
              <a:rPr lang="en-US" sz="2400" b="1" dirty="0">
                <a:solidFill>
                  <a:srgbClr val="F4F4F4"/>
                </a:solidFill>
                <a:latin typeface="Montserrat" pitchFamily="2" charset="77"/>
              </a:rPr>
              <a:t>Normalization</a:t>
            </a:r>
          </a:p>
        </p:txBody>
      </p:sp>
      <p:pic>
        <p:nvPicPr>
          <p:cNvPr id="216" name="Graphic 215" descr="Mop and bucket with solid fill">
            <a:extLst>
              <a:ext uri="{FF2B5EF4-FFF2-40B4-BE49-F238E27FC236}">
                <a16:creationId xmlns:a16="http://schemas.microsoft.com/office/drawing/2014/main" id="{F8273D0F-20D0-76E9-D4D3-E4CD9494D6A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86333" y="4553369"/>
            <a:ext cx="783325" cy="783325"/>
          </a:xfrm>
          <a:prstGeom prst="rect">
            <a:avLst/>
          </a:prstGeom>
        </p:spPr>
      </p:pic>
      <p:pic>
        <p:nvPicPr>
          <p:cNvPr id="218" name="Picture 217" descr="A blue and black logo&#10;&#10;Description automatically generated">
            <a:extLst>
              <a:ext uri="{FF2B5EF4-FFF2-40B4-BE49-F238E27FC236}">
                <a16:creationId xmlns:a16="http://schemas.microsoft.com/office/drawing/2014/main" id="{63A477A1-F850-4B7A-33AE-FED0FA994A63}"/>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52400" y="9258300"/>
            <a:ext cx="762000" cy="9259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4">
            <a:extLst>
              <a:ext uri="{FF2B5EF4-FFF2-40B4-BE49-F238E27FC236}">
                <a16:creationId xmlns:a16="http://schemas.microsoft.com/office/drawing/2014/main" id="{BB6EA604-F3E4-C815-CBC5-B6084F4BF27A}"/>
              </a:ext>
            </a:extLst>
          </p:cNvPr>
          <p:cNvSpPr/>
          <p:nvPr/>
        </p:nvSpPr>
        <p:spPr>
          <a:xfrm>
            <a:off x="0" y="571500"/>
            <a:ext cx="18288000" cy="19812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11" name="Picture 10" descr="A blue and black logo&#10;&#10;Description automatically generated">
            <a:extLst>
              <a:ext uri="{FF2B5EF4-FFF2-40B4-BE49-F238E27FC236}">
                <a16:creationId xmlns:a16="http://schemas.microsoft.com/office/drawing/2014/main" id="{6804DD0A-6FFE-6155-78EA-FDD5D0A4D1A2}"/>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8" name="TextBox 7">
            <a:extLst>
              <a:ext uri="{FF2B5EF4-FFF2-40B4-BE49-F238E27FC236}">
                <a16:creationId xmlns:a16="http://schemas.microsoft.com/office/drawing/2014/main" id="{5CCED2C9-59D2-1BA3-436F-F8F9D62089DE}"/>
              </a:ext>
            </a:extLst>
          </p:cNvPr>
          <p:cNvSpPr txBox="1"/>
          <p:nvPr/>
        </p:nvSpPr>
        <p:spPr>
          <a:xfrm>
            <a:off x="861060" y="1080000"/>
            <a:ext cx="16878300" cy="921278"/>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CLASSIFICATION ALGORITHMS – PROS &amp; CONS</a:t>
            </a:r>
          </a:p>
        </p:txBody>
      </p:sp>
      <p:sp>
        <p:nvSpPr>
          <p:cNvPr id="12" name="TextBox 8">
            <a:extLst>
              <a:ext uri="{FF2B5EF4-FFF2-40B4-BE49-F238E27FC236}">
                <a16:creationId xmlns:a16="http://schemas.microsoft.com/office/drawing/2014/main" id="{1758697D-9985-1D6F-72C3-C23BC523D639}"/>
              </a:ext>
            </a:extLst>
          </p:cNvPr>
          <p:cNvSpPr txBox="1"/>
          <p:nvPr/>
        </p:nvSpPr>
        <p:spPr>
          <a:xfrm>
            <a:off x="9720580" y="3771900"/>
            <a:ext cx="7500620" cy="5131854"/>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Pros and cons of different classification methods</a:t>
            </a:r>
          </a:p>
          <a:p>
            <a:pPr marL="457200" indent="-457200">
              <a:lnSpc>
                <a:spcPts val="4480"/>
              </a:lnSpc>
              <a:buFont typeface="Arial" panose="020B0604020202020204" pitchFamily="34" charset="0"/>
              <a:buChar char="•"/>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Depending on the scientific question and the data type/size a specific method may be favorable </a:t>
            </a:r>
          </a:p>
          <a:p>
            <a:pPr marL="457200" indent="-457200">
              <a:lnSpc>
                <a:spcPts val="4480"/>
              </a:lnSpc>
              <a:buFont typeface="Arial" panose="020B0604020202020204" pitchFamily="34" charset="0"/>
              <a:buChar char="•"/>
            </a:pPr>
            <a:endParaRPr lang="en-US" sz="2600" b="1"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Here is a plot comparing algorithms, it is called a </a:t>
            </a:r>
            <a:r>
              <a:rPr lang="en-US" sz="2600" b="1" dirty="0">
                <a:solidFill>
                  <a:srgbClr val="404040"/>
                </a:solidFill>
                <a:latin typeface="Montserrat" pitchFamily="2" charset="77"/>
              </a:rPr>
              <a:t>spider / radar </a:t>
            </a:r>
            <a:r>
              <a:rPr lang="en-US" sz="2600" dirty="0">
                <a:solidFill>
                  <a:srgbClr val="404040"/>
                </a:solidFill>
                <a:latin typeface="Montserrat" pitchFamily="2" charset="77"/>
              </a:rPr>
              <a:t>plot</a:t>
            </a:r>
          </a:p>
        </p:txBody>
      </p:sp>
      <p:pic>
        <p:nvPicPr>
          <p:cNvPr id="14" name="Picture 13" descr="A diagram of different colored lines&#10;&#10;Description automatically generated">
            <a:extLst>
              <a:ext uri="{FF2B5EF4-FFF2-40B4-BE49-F238E27FC236}">
                <a16:creationId xmlns:a16="http://schemas.microsoft.com/office/drawing/2014/main" id="{1267FB8B-74E7-CC32-88F8-4FFF0859E4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6800" y="3543300"/>
            <a:ext cx="7854789" cy="5870422"/>
          </a:xfrm>
          <a:prstGeom prst="rect">
            <a:avLst/>
          </a:prstGeom>
        </p:spPr>
      </p:pic>
    </p:spTree>
    <p:extLst>
      <p:ext uri="{BB962C8B-B14F-4D97-AF65-F5344CB8AC3E}">
        <p14:creationId xmlns:p14="http://schemas.microsoft.com/office/powerpoint/2010/main" val="954695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4">
            <a:extLst>
              <a:ext uri="{FF2B5EF4-FFF2-40B4-BE49-F238E27FC236}">
                <a16:creationId xmlns:a16="http://schemas.microsoft.com/office/drawing/2014/main" id="{840E9989-63AA-DF28-636A-55067463003E}"/>
              </a:ext>
            </a:extLst>
          </p:cNvPr>
          <p:cNvSpPr/>
          <p:nvPr/>
        </p:nvSpPr>
        <p:spPr>
          <a:xfrm>
            <a:off x="0" y="571500"/>
            <a:ext cx="18288000" cy="1905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10" name="TextBox 7">
            <a:extLst>
              <a:ext uri="{FF2B5EF4-FFF2-40B4-BE49-F238E27FC236}">
                <a16:creationId xmlns:a16="http://schemas.microsoft.com/office/drawing/2014/main" id="{B8E00E61-96CE-8A79-7C82-3B751B4651F8}"/>
              </a:ext>
            </a:extLst>
          </p:cNvPr>
          <p:cNvSpPr txBox="1"/>
          <p:nvPr/>
        </p:nvSpPr>
        <p:spPr>
          <a:xfrm>
            <a:off x="3276600" y="1080000"/>
            <a:ext cx="11506200" cy="921278"/>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404040"/>
                </a:solidFill>
                <a:latin typeface="Montserrat" pitchFamily="2" charset="77"/>
              </a:rPr>
              <a:t>SUPERVISED LEARNING</a:t>
            </a:r>
          </a:p>
        </p:txBody>
      </p:sp>
      <p:pic>
        <p:nvPicPr>
          <p:cNvPr id="11" name="Picture 10" descr="A blue and black logo&#10;&#10;Description automatically generated">
            <a:extLst>
              <a:ext uri="{FF2B5EF4-FFF2-40B4-BE49-F238E27FC236}">
                <a16:creationId xmlns:a16="http://schemas.microsoft.com/office/drawing/2014/main" id="{6804DD0A-6FFE-6155-78EA-FDD5D0A4D1A2}"/>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4" name="TextBox 8">
            <a:extLst>
              <a:ext uri="{FF2B5EF4-FFF2-40B4-BE49-F238E27FC236}">
                <a16:creationId xmlns:a16="http://schemas.microsoft.com/office/drawing/2014/main" id="{A390473F-5693-9874-3990-7976F6CEDA2C}"/>
              </a:ext>
            </a:extLst>
          </p:cNvPr>
          <p:cNvSpPr txBox="1"/>
          <p:nvPr/>
        </p:nvSpPr>
        <p:spPr>
          <a:xfrm>
            <a:off x="990600" y="2985000"/>
            <a:ext cx="7663078" cy="5708935"/>
          </a:xfrm>
          <a:prstGeom prst="rect">
            <a:avLst/>
          </a:prstGeom>
        </p:spPr>
        <p:txBody>
          <a:bodyPr wrap="square" lIns="0" tIns="0" rIns="0" bIns="0" rtlCol="0" anchor="t">
            <a:spAutoFit/>
          </a:bodyPr>
          <a:lstStyle/>
          <a:p>
            <a:pPr>
              <a:lnSpc>
                <a:spcPts val="4480"/>
              </a:lnSpc>
            </a:pPr>
            <a:r>
              <a:rPr lang="en-US" sz="2600" b="1" dirty="0">
                <a:solidFill>
                  <a:srgbClr val="404040"/>
                </a:solidFill>
                <a:latin typeface="Montserrat" pitchFamily="2" charset="77"/>
              </a:rPr>
              <a:t>Classification: </a:t>
            </a:r>
            <a:r>
              <a:rPr lang="en-US" sz="2600" dirty="0">
                <a:solidFill>
                  <a:srgbClr val="404040"/>
                </a:solidFill>
                <a:latin typeface="Montserrat" pitchFamily="2" charset="77"/>
              </a:rPr>
              <a:t>Fit/train a model which can assign a new observation to a given class (i.e. cancer vs healthy).</a:t>
            </a:r>
          </a:p>
          <a:p>
            <a:pPr>
              <a:lnSpc>
                <a:spcPts val="4480"/>
              </a:lnSpc>
            </a:pPr>
            <a:endParaRPr lang="en-US" sz="2600" i="1" dirty="0">
              <a:solidFill>
                <a:srgbClr val="404040"/>
              </a:solidFill>
              <a:latin typeface="Montserrat" pitchFamily="2" charset="77"/>
            </a:endParaRPr>
          </a:p>
          <a:p>
            <a:pPr>
              <a:lnSpc>
                <a:spcPts val="4480"/>
              </a:lnSpc>
            </a:pPr>
            <a:r>
              <a:rPr lang="en-US" sz="2600" dirty="0">
                <a:solidFill>
                  <a:srgbClr val="404040"/>
                </a:solidFill>
                <a:latin typeface="Montserrat" pitchFamily="2" charset="77"/>
              </a:rPr>
              <a:t>Classification problems are solved using </a:t>
            </a:r>
            <a:r>
              <a:rPr lang="en-US" sz="2600" b="1" dirty="0">
                <a:solidFill>
                  <a:srgbClr val="404040"/>
                </a:solidFill>
                <a:latin typeface="Montserrat" pitchFamily="2" charset="77"/>
              </a:rPr>
              <a:t>supervised </a:t>
            </a:r>
            <a:r>
              <a:rPr lang="en-US" sz="2600" dirty="0">
                <a:solidFill>
                  <a:srgbClr val="404040"/>
                </a:solidFill>
                <a:latin typeface="Montserrat" pitchFamily="2" charset="77"/>
              </a:rPr>
              <a:t>or</a:t>
            </a:r>
            <a:r>
              <a:rPr lang="en-US" sz="2600" b="1" dirty="0">
                <a:solidFill>
                  <a:srgbClr val="404040"/>
                </a:solidFill>
                <a:latin typeface="Montserrat" pitchFamily="2" charset="77"/>
              </a:rPr>
              <a:t> unsupervised </a:t>
            </a:r>
            <a:r>
              <a:rPr lang="en-US" sz="2600" dirty="0">
                <a:solidFill>
                  <a:srgbClr val="404040"/>
                </a:solidFill>
                <a:latin typeface="Montserrat" pitchFamily="2" charset="77"/>
              </a:rPr>
              <a:t>learning</a:t>
            </a:r>
            <a:endParaRPr lang="en-US" sz="2600" i="1" dirty="0">
              <a:solidFill>
                <a:srgbClr val="404040"/>
              </a:solidFill>
              <a:latin typeface="Montserrat" pitchFamily="2" charset="77"/>
            </a:endParaRPr>
          </a:p>
          <a:p>
            <a:pPr>
              <a:lnSpc>
                <a:spcPts val="4480"/>
              </a:lnSpc>
            </a:pPr>
            <a:endParaRPr lang="en-US" sz="2600" dirty="0">
              <a:solidFill>
                <a:srgbClr val="404040"/>
              </a:solidFill>
              <a:latin typeface="Montserrat" pitchFamily="2" charset="77"/>
            </a:endParaRPr>
          </a:p>
          <a:p>
            <a:pPr>
              <a:lnSpc>
                <a:spcPts val="4480"/>
              </a:lnSpc>
            </a:pPr>
            <a:r>
              <a:rPr lang="en-US" sz="2600" b="1" dirty="0">
                <a:solidFill>
                  <a:srgbClr val="404040"/>
                </a:solidFill>
                <a:latin typeface="Montserrat" pitchFamily="2" charset="77"/>
              </a:rPr>
              <a:t>Supervised Classification: </a:t>
            </a:r>
            <a:r>
              <a:rPr lang="en-US" sz="2600" dirty="0">
                <a:solidFill>
                  <a:srgbClr val="404040"/>
                </a:solidFill>
                <a:latin typeface="Montserrat" pitchFamily="2" charset="77"/>
              </a:rPr>
              <a:t>Our model is trained using labeled observations - we know the ‘ground truth’ . </a:t>
            </a:r>
          </a:p>
        </p:txBody>
      </p:sp>
      <p:pic>
        <p:nvPicPr>
          <p:cNvPr id="5" name="Picture 4" descr="No alternative text description for this image">
            <a:extLst>
              <a:ext uri="{FF2B5EF4-FFF2-40B4-BE49-F238E27FC236}">
                <a16:creationId xmlns:a16="http://schemas.microsoft.com/office/drawing/2014/main" id="{E034A42C-3982-0268-D45F-D47464B5E18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42828"/>
          <a:stretch/>
        </p:blipFill>
        <p:spPr bwMode="auto">
          <a:xfrm>
            <a:off x="9144000" y="3390900"/>
            <a:ext cx="8795716" cy="5609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2183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Graphic 32" descr="Boardroom with solid fill">
            <a:extLst>
              <a:ext uri="{FF2B5EF4-FFF2-40B4-BE49-F238E27FC236}">
                <a16:creationId xmlns:a16="http://schemas.microsoft.com/office/drawing/2014/main" id="{A5016BB8-F951-3EDF-A810-3AE8374A90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7017">
            <a:off x="8004653" y="7796119"/>
            <a:ext cx="1692573" cy="1692573"/>
          </a:xfrm>
          <a:prstGeom prst="rect">
            <a:avLst/>
          </a:prstGeom>
        </p:spPr>
      </p:pic>
      <p:sp>
        <p:nvSpPr>
          <p:cNvPr id="2" name="TextBox 1">
            <a:extLst>
              <a:ext uri="{FF2B5EF4-FFF2-40B4-BE49-F238E27FC236}">
                <a16:creationId xmlns:a16="http://schemas.microsoft.com/office/drawing/2014/main" id="{F5FC4DD1-F21C-4C38-9C4F-5F86D04CF90F}"/>
              </a:ext>
            </a:extLst>
          </p:cNvPr>
          <p:cNvSpPr txBox="1"/>
          <p:nvPr/>
        </p:nvSpPr>
        <p:spPr>
          <a:xfrm>
            <a:off x="1484070" y="2911505"/>
            <a:ext cx="15965730" cy="4832092"/>
          </a:xfrm>
          <a:prstGeom prst="rect">
            <a:avLst/>
          </a:prstGeom>
          <a:noFill/>
        </p:spPr>
        <p:txBody>
          <a:bodyPr wrap="square" lIns="91440" tIns="45720" rIns="91440" bIns="45720" rtlCol="0" anchor="t">
            <a:spAutoFit/>
          </a:bodyPr>
          <a:lstStyle/>
          <a:p>
            <a:r>
              <a:rPr lang="en-US" sz="2800" dirty="0">
                <a:latin typeface="Montserrat" pitchFamily="2" charset="77"/>
              </a:rPr>
              <a:t>In your groups discuss: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a:rPr>
              <a:t>What is a research question within your field(s) where you would use predictive modelling for classification?</a:t>
            </a:r>
          </a:p>
          <a:p>
            <a:pPr marL="457200" indent="-457200">
              <a:buFont typeface="Arial" panose="020B0604020202020204" pitchFamily="34" charset="0"/>
              <a:buChar char="•"/>
            </a:pPr>
            <a:endParaRPr lang="en-US" sz="2800" dirty="0">
              <a:latin typeface="Montserrat" pitchFamily="2" charset="77"/>
            </a:endParaRPr>
          </a:p>
          <a:p>
            <a:pPr marL="457200" indent="-457200">
              <a:buFont typeface="Arial" panose="020B0604020202020204" pitchFamily="34" charset="0"/>
              <a:buChar char="•"/>
            </a:pPr>
            <a:r>
              <a:rPr lang="en-US" sz="2800" dirty="0">
                <a:latin typeface="Montserrat"/>
              </a:rPr>
              <a:t>What model do/could you use? (see previous slides)</a:t>
            </a:r>
            <a:endParaRPr lang="en-US" sz="2800" dirty="0">
              <a:latin typeface="Montserrat" pitchFamily="2" charset="77"/>
            </a:endParaRPr>
          </a:p>
          <a:p>
            <a:pPr marL="457200" indent="-457200">
              <a:buFont typeface="Arial" panose="020B0604020202020204" pitchFamily="34" charset="0"/>
              <a:buChar char="•"/>
            </a:pPr>
            <a:endParaRPr lang="en-US" sz="2800" dirty="0">
              <a:latin typeface="Montserrat" pitchFamily="2" charset="77"/>
            </a:endParaRPr>
          </a:p>
          <a:p>
            <a:pPr marL="457200" indent="-457200">
              <a:buFont typeface="Arial" panose="020B0604020202020204" pitchFamily="34" charset="0"/>
              <a:buChar char="•"/>
            </a:pPr>
            <a:r>
              <a:rPr lang="en-US" sz="2800" dirty="0">
                <a:latin typeface="Montserrat"/>
              </a:rPr>
              <a:t>If you had no ‘ground truth’ (no labels) to use for model training, do you think you could solve a classification problem regardless? If so, what would the scientific question be?</a:t>
            </a:r>
          </a:p>
          <a:p>
            <a:pPr algn="ctr"/>
            <a:endParaRPr lang="en-US" sz="2800" dirty="0">
              <a:latin typeface="Montserrat" pitchFamily="2" charset="77"/>
            </a:endParaRPr>
          </a:p>
        </p:txBody>
      </p:sp>
      <p:sp>
        <p:nvSpPr>
          <p:cNvPr id="3" name="Rounded Rectangle 2">
            <a:extLst>
              <a:ext uri="{FF2B5EF4-FFF2-40B4-BE49-F238E27FC236}">
                <a16:creationId xmlns:a16="http://schemas.microsoft.com/office/drawing/2014/main" id="{FF181C16-B588-725B-C8AC-927BE190228F}"/>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3770CDFD-3D4F-F772-C1D0-365E279B73F9}"/>
              </a:ext>
            </a:extLst>
          </p:cNvPr>
          <p:cNvSpPr txBox="1"/>
          <p:nvPr/>
        </p:nvSpPr>
        <p:spPr>
          <a:xfrm>
            <a:off x="3850105" y="10287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27" name="Graphic 26" descr="Sailboat with solid fill">
            <a:extLst>
              <a:ext uri="{FF2B5EF4-FFF2-40B4-BE49-F238E27FC236}">
                <a16:creationId xmlns:a16="http://schemas.microsoft.com/office/drawing/2014/main" id="{EC87A63C-7513-3CFC-7FAA-300E8093FEC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6600" y="6525987"/>
            <a:ext cx="3733800" cy="3733800"/>
          </a:xfrm>
          <a:prstGeom prst="rect">
            <a:avLst/>
          </a:prstGeom>
        </p:spPr>
      </p:pic>
      <p:grpSp>
        <p:nvGrpSpPr>
          <p:cNvPr id="28" name="Group 27">
            <a:extLst>
              <a:ext uri="{FF2B5EF4-FFF2-40B4-BE49-F238E27FC236}">
                <a16:creationId xmlns:a16="http://schemas.microsoft.com/office/drawing/2014/main" id="{63A66B3F-83EF-06F9-248C-C96D5BB67336}"/>
              </a:ext>
            </a:extLst>
          </p:cNvPr>
          <p:cNvGrpSpPr/>
          <p:nvPr/>
        </p:nvGrpSpPr>
        <p:grpSpPr>
          <a:xfrm>
            <a:off x="-152400" y="8953500"/>
            <a:ext cx="17373600" cy="1524000"/>
            <a:chOff x="-152400" y="8953500"/>
            <a:chExt cx="17373600" cy="1524000"/>
          </a:xfrm>
        </p:grpSpPr>
        <p:grpSp>
          <p:nvGrpSpPr>
            <p:cNvPr id="29" name="Group 28">
              <a:extLst>
                <a:ext uri="{FF2B5EF4-FFF2-40B4-BE49-F238E27FC236}">
                  <a16:creationId xmlns:a16="http://schemas.microsoft.com/office/drawing/2014/main" id="{27C031E5-8819-FDF8-333E-7231393E3200}"/>
                </a:ext>
              </a:extLst>
            </p:cNvPr>
            <p:cNvGrpSpPr/>
            <p:nvPr/>
          </p:nvGrpSpPr>
          <p:grpSpPr>
            <a:xfrm>
              <a:off x="-152400" y="8953500"/>
              <a:ext cx="3962400" cy="1524000"/>
              <a:chOff x="-152400" y="8953500"/>
              <a:chExt cx="3962400" cy="1524000"/>
            </a:xfrm>
          </p:grpSpPr>
          <p:pic>
            <p:nvPicPr>
              <p:cNvPr id="54" name="Graphic 53" descr="Wave with solid fill">
                <a:extLst>
                  <a:ext uri="{FF2B5EF4-FFF2-40B4-BE49-F238E27FC236}">
                    <a16:creationId xmlns:a16="http://schemas.microsoft.com/office/drawing/2014/main" id="{8423D1A5-48E5-8EB5-053C-27187AACA9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5" name="Graphic 54" descr="Wave with solid fill">
                <a:extLst>
                  <a:ext uri="{FF2B5EF4-FFF2-40B4-BE49-F238E27FC236}">
                    <a16:creationId xmlns:a16="http://schemas.microsoft.com/office/drawing/2014/main" id="{9818827C-62A3-E125-AD8F-847FF202F1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6" name="Graphic 55" descr="Wave with solid fill">
                <a:extLst>
                  <a:ext uri="{FF2B5EF4-FFF2-40B4-BE49-F238E27FC236}">
                    <a16:creationId xmlns:a16="http://schemas.microsoft.com/office/drawing/2014/main" id="{543729AC-580A-4FC3-5A2D-1FD9C087D7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0" name="Group 29">
              <a:extLst>
                <a:ext uri="{FF2B5EF4-FFF2-40B4-BE49-F238E27FC236}">
                  <a16:creationId xmlns:a16="http://schemas.microsoft.com/office/drawing/2014/main" id="{A7ADE9DE-EA94-5EC2-A363-5F72780165D9}"/>
                </a:ext>
              </a:extLst>
            </p:cNvPr>
            <p:cNvGrpSpPr/>
            <p:nvPr/>
          </p:nvGrpSpPr>
          <p:grpSpPr>
            <a:xfrm>
              <a:off x="3505200" y="8953500"/>
              <a:ext cx="3962400" cy="1524000"/>
              <a:chOff x="-152400" y="8953500"/>
              <a:chExt cx="3962400" cy="1524000"/>
            </a:xfrm>
          </p:grpSpPr>
          <p:pic>
            <p:nvPicPr>
              <p:cNvPr id="51" name="Graphic 50" descr="Wave with solid fill">
                <a:extLst>
                  <a:ext uri="{FF2B5EF4-FFF2-40B4-BE49-F238E27FC236}">
                    <a16:creationId xmlns:a16="http://schemas.microsoft.com/office/drawing/2014/main" id="{655C6DD2-F8E5-0C22-0DF7-A8B6BDD175B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2" name="Graphic 51" descr="Wave with solid fill">
                <a:extLst>
                  <a:ext uri="{FF2B5EF4-FFF2-40B4-BE49-F238E27FC236}">
                    <a16:creationId xmlns:a16="http://schemas.microsoft.com/office/drawing/2014/main" id="{F366712F-C787-1EDD-00D2-52793A1F1A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3" name="Graphic 52" descr="Wave with solid fill">
                <a:extLst>
                  <a:ext uri="{FF2B5EF4-FFF2-40B4-BE49-F238E27FC236}">
                    <a16:creationId xmlns:a16="http://schemas.microsoft.com/office/drawing/2014/main" id="{AA472912-141B-B2BE-FF64-4196A851B9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1" name="Group 30">
              <a:extLst>
                <a:ext uri="{FF2B5EF4-FFF2-40B4-BE49-F238E27FC236}">
                  <a16:creationId xmlns:a16="http://schemas.microsoft.com/office/drawing/2014/main" id="{C75B2B61-5328-B1F2-555D-FCA334DE67DC}"/>
                </a:ext>
              </a:extLst>
            </p:cNvPr>
            <p:cNvGrpSpPr/>
            <p:nvPr/>
          </p:nvGrpSpPr>
          <p:grpSpPr>
            <a:xfrm>
              <a:off x="71628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F297E6F7-ADEF-AAF2-AE1C-61FDBBCB85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A2F3A0AD-12B7-FEA0-B426-B04DBB97A71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FF080A50-B047-FEB5-B1EB-931F24EF56F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2A4C7DB-5FBB-4A73-514D-9CC1179BCE82}"/>
                </a:ext>
              </a:extLst>
            </p:cNvPr>
            <p:cNvGrpSpPr/>
            <p:nvPr/>
          </p:nvGrpSpPr>
          <p:grpSpPr>
            <a:xfrm>
              <a:off x="108204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85446AE9-35FF-A87E-5C96-7CC546620F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509D005D-8B7A-27BC-341C-0D1233FD289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C1AF86CA-92A1-38FB-5992-04ACC027737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8FDF88BA-294D-967B-BEC0-9454E1599204}"/>
                </a:ext>
              </a:extLst>
            </p:cNvPr>
            <p:cNvGrpSpPr/>
            <p:nvPr/>
          </p:nvGrpSpPr>
          <p:grpSpPr>
            <a:xfrm>
              <a:off x="14478000" y="8953500"/>
              <a:ext cx="2743200" cy="1524000"/>
              <a:chOff x="-152400" y="8953500"/>
              <a:chExt cx="2743200" cy="1524000"/>
            </a:xfrm>
          </p:grpSpPr>
          <p:pic>
            <p:nvPicPr>
              <p:cNvPr id="42" name="Graphic 41" descr="Wave with solid fill">
                <a:extLst>
                  <a:ext uri="{FF2B5EF4-FFF2-40B4-BE49-F238E27FC236}">
                    <a16:creationId xmlns:a16="http://schemas.microsoft.com/office/drawing/2014/main" id="{E97CBCCE-6B65-9B32-36A4-3EFD026EAF9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19029121-48F8-3179-9F56-AA109361377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pic>
        <p:nvPicPr>
          <p:cNvPr id="57" name="Graphic 56" descr="Boardroom with solid fill">
            <a:extLst>
              <a:ext uri="{FF2B5EF4-FFF2-40B4-BE49-F238E27FC236}">
                <a16:creationId xmlns:a16="http://schemas.microsoft.com/office/drawing/2014/main" id="{AAD205B8-4E7D-65F6-6826-00983B95EB4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18555" y="8017033"/>
            <a:ext cx="1328512" cy="1328512"/>
          </a:xfrm>
          <a:prstGeom prst="rect">
            <a:avLst/>
          </a:prstGeom>
        </p:spPr>
      </p:pic>
      <p:pic>
        <p:nvPicPr>
          <p:cNvPr id="58" name="Picture 57" descr="A blue and black logo&#10;&#10;Description automatically generated">
            <a:extLst>
              <a:ext uri="{FF2B5EF4-FFF2-40B4-BE49-F238E27FC236}">
                <a16:creationId xmlns:a16="http://schemas.microsoft.com/office/drawing/2014/main" id="{0CF51CFC-F008-B6EE-EEDA-9075A73FAA9E}"/>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782910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CE195895-A69E-388B-D910-FC8A7231CCD5}"/>
              </a:ext>
            </a:extLst>
          </p:cNvPr>
          <p:cNvSpPr/>
          <p:nvPr/>
        </p:nvSpPr>
        <p:spPr>
          <a:xfrm>
            <a:off x="0" y="588139"/>
            <a:ext cx="18288000" cy="1905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11" name="Picture 10" descr="A blue and black logo&#10;&#10;Description automatically generated">
            <a:extLst>
              <a:ext uri="{FF2B5EF4-FFF2-40B4-BE49-F238E27FC236}">
                <a16:creationId xmlns:a16="http://schemas.microsoft.com/office/drawing/2014/main" id="{6804DD0A-6FFE-6155-78EA-FDD5D0A4D1A2}"/>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4" name="TextBox 8">
            <a:extLst>
              <a:ext uri="{FF2B5EF4-FFF2-40B4-BE49-F238E27FC236}">
                <a16:creationId xmlns:a16="http://schemas.microsoft.com/office/drawing/2014/main" id="{A390473F-5693-9874-3990-7976F6CEDA2C}"/>
              </a:ext>
            </a:extLst>
          </p:cNvPr>
          <p:cNvSpPr txBox="1"/>
          <p:nvPr/>
        </p:nvSpPr>
        <p:spPr>
          <a:xfrm>
            <a:off x="1066800" y="3619500"/>
            <a:ext cx="7543800" cy="5708935"/>
          </a:xfrm>
          <a:prstGeom prst="rect">
            <a:avLst/>
          </a:prstGeom>
        </p:spPr>
        <p:txBody>
          <a:bodyPr wrap="square" lIns="0" tIns="0" rIns="0" bIns="0" rtlCol="0" anchor="t">
            <a:spAutoFit/>
          </a:bodyPr>
          <a:lstStyle/>
          <a:p>
            <a:pPr>
              <a:lnSpc>
                <a:spcPts val="4480"/>
              </a:lnSpc>
            </a:pPr>
            <a:r>
              <a:rPr lang="en-US" sz="2600" dirty="0">
                <a:solidFill>
                  <a:srgbClr val="404040"/>
                </a:solidFill>
                <a:latin typeface="Montserrat" pitchFamily="2" charset="77"/>
              </a:rPr>
              <a:t>What if we do not know the groups our data partition into, no labels…</a:t>
            </a:r>
          </a:p>
          <a:p>
            <a:pPr>
              <a:lnSpc>
                <a:spcPts val="4480"/>
              </a:lnSpc>
            </a:pPr>
            <a:endParaRPr lang="en-US" sz="2600" dirty="0">
              <a:solidFill>
                <a:srgbClr val="404040"/>
              </a:solidFill>
              <a:latin typeface="Montserrat" pitchFamily="2" charset="77"/>
            </a:endParaRPr>
          </a:p>
          <a:p>
            <a:pPr>
              <a:lnSpc>
                <a:spcPts val="4480"/>
              </a:lnSpc>
            </a:pPr>
            <a:r>
              <a:rPr lang="en-US" sz="2600" dirty="0">
                <a:solidFill>
                  <a:srgbClr val="404040"/>
                </a:solidFill>
                <a:latin typeface="Montserrat" pitchFamily="2" charset="77"/>
              </a:rPr>
              <a:t>A scientific question could be: </a:t>
            </a:r>
          </a:p>
          <a:p>
            <a:pPr>
              <a:lnSpc>
                <a:spcPts val="4480"/>
              </a:lnSpc>
            </a:pPr>
            <a:r>
              <a:rPr lang="en-US" sz="2600" i="1" dirty="0">
                <a:solidFill>
                  <a:srgbClr val="404040"/>
                </a:solidFill>
                <a:latin typeface="Montserrat"/>
              </a:rPr>
              <a:t>Do our observations stratify into groups and what data characteristics drive this partitioning?</a:t>
            </a:r>
          </a:p>
          <a:p>
            <a:pPr>
              <a:lnSpc>
                <a:spcPts val="4480"/>
              </a:lnSpc>
            </a:pPr>
            <a:endParaRPr lang="en-US" sz="2600" i="1" dirty="0">
              <a:solidFill>
                <a:srgbClr val="404040"/>
              </a:solidFill>
              <a:latin typeface="Montserrat" pitchFamily="2" charset="77"/>
            </a:endParaRPr>
          </a:p>
          <a:p>
            <a:pPr>
              <a:lnSpc>
                <a:spcPts val="4480"/>
              </a:lnSpc>
            </a:pPr>
            <a:r>
              <a:rPr lang="en-US" sz="2600" dirty="0">
                <a:solidFill>
                  <a:srgbClr val="404040"/>
                </a:solidFill>
                <a:latin typeface="Montserrat" pitchFamily="2" charset="77"/>
              </a:rPr>
              <a:t>For this we use </a:t>
            </a:r>
            <a:r>
              <a:rPr lang="en-US" sz="2600" b="1" dirty="0">
                <a:solidFill>
                  <a:srgbClr val="404040"/>
                </a:solidFill>
                <a:latin typeface="Montserrat" pitchFamily="2" charset="77"/>
              </a:rPr>
              <a:t>unsupervised learning </a:t>
            </a:r>
            <a:r>
              <a:rPr lang="en-US" sz="2600" dirty="0">
                <a:solidFill>
                  <a:srgbClr val="404040"/>
                </a:solidFill>
                <a:latin typeface="Montserrat" pitchFamily="2" charset="77"/>
              </a:rPr>
              <a:t>methods (PCA is one example).</a:t>
            </a:r>
          </a:p>
        </p:txBody>
      </p:sp>
      <p:pic>
        <p:nvPicPr>
          <p:cNvPr id="5" name="Picture 4" descr="No alternative text description for this image">
            <a:extLst>
              <a:ext uri="{FF2B5EF4-FFF2-40B4-BE49-F238E27FC236}">
                <a16:creationId xmlns:a16="http://schemas.microsoft.com/office/drawing/2014/main" id="{E034A42C-3982-0268-D45F-D47464B5E18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56974"/>
          <a:stretch/>
        </p:blipFill>
        <p:spPr bwMode="auto">
          <a:xfrm>
            <a:off x="8747631" y="4017312"/>
            <a:ext cx="9034678" cy="433623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7">
            <a:extLst>
              <a:ext uri="{FF2B5EF4-FFF2-40B4-BE49-F238E27FC236}">
                <a16:creationId xmlns:a16="http://schemas.microsoft.com/office/drawing/2014/main" id="{2DFBB7BF-2134-B615-21A8-17E45171431B}"/>
              </a:ext>
            </a:extLst>
          </p:cNvPr>
          <p:cNvSpPr txBox="1"/>
          <p:nvPr/>
        </p:nvSpPr>
        <p:spPr>
          <a:xfrm>
            <a:off x="2994531" y="1080000"/>
            <a:ext cx="11506200" cy="921278"/>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404040"/>
                </a:solidFill>
                <a:latin typeface="Montserrat" pitchFamily="2" charset="77"/>
              </a:rPr>
              <a:t>UNSUPERVISED LEARNING</a:t>
            </a:r>
          </a:p>
        </p:txBody>
      </p:sp>
    </p:spTree>
    <p:extLst>
      <p:ext uri="{BB962C8B-B14F-4D97-AF65-F5344CB8AC3E}">
        <p14:creationId xmlns:p14="http://schemas.microsoft.com/office/powerpoint/2010/main" val="2072389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2" name="Freeform 4">
            <a:extLst>
              <a:ext uri="{FF2B5EF4-FFF2-40B4-BE49-F238E27FC236}">
                <a16:creationId xmlns:a16="http://schemas.microsoft.com/office/drawing/2014/main" id="{BDADDAA5-3698-5BDC-78F9-ECC7D4C0A3E2}"/>
              </a:ext>
            </a:extLst>
          </p:cNvPr>
          <p:cNvSpPr/>
          <p:nvPr/>
        </p:nvSpPr>
        <p:spPr>
          <a:xfrm>
            <a:off x="0" y="512498"/>
            <a:ext cx="10347960" cy="2011034"/>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11" name="Freeform 4">
            <a:extLst>
              <a:ext uri="{FF2B5EF4-FFF2-40B4-BE49-F238E27FC236}">
                <a16:creationId xmlns:a16="http://schemas.microsoft.com/office/drawing/2014/main" id="{85EED54D-E66B-6B1B-9A47-08089AEDA63C}"/>
              </a:ext>
            </a:extLst>
          </p:cNvPr>
          <p:cNvSpPr/>
          <p:nvPr/>
        </p:nvSpPr>
        <p:spPr>
          <a:xfrm>
            <a:off x="10347960" y="1"/>
            <a:ext cx="7940040" cy="10287000"/>
          </a:xfrm>
          <a:custGeom>
            <a:avLst/>
            <a:gdLst/>
            <a:ahLst/>
            <a:cxnLst/>
            <a:rect l="l" t="t" r="r" b="b"/>
            <a:pathLst>
              <a:path w="220314" h="2861297">
                <a:moveTo>
                  <a:pt x="0" y="0"/>
                </a:moveTo>
                <a:lnTo>
                  <a:pt x="220314" y="0"/>
                </a:lnTo>
                <a:lnTo>
                  <a:pt x="220314" y="2861297"/>
                </a:lnTo>
                <a:lnTo>
                  <a:pt x="0" y="2861297"/>
                </a:lnTo>
                <a:close/>
              </a:path>
            </a:pathLst>
          </a:custGeom>
          <a:solidFill>
            <a:schemeClr val="bg1">
              <a:alpha val="83922"/>
            </a:schemeClr>
          </a:solidFill>
        </p:spPr>
        <p:txBody>
          <a:bodyPr/>
          <a:lstStyle/>
          <a:p>
            <a:endParaRPr lang="en-DK" dirty="0"/>
          </a:p>
        </p:txBody>
      </p:sp>
      <p:sp>
        <p:nvSpPr>
          <p:cNvPr id="7" name="TextBox 7"/>
          <p:cNvSpPr txBox="1"/>
          <p:nvPr/>
        </p:nvSpPr>
        <p:spPr>
          <a:xfrm>
            <a:off x="2971800" y="1080000"/>
            <a:ext cx="4648200" cy="921278"/>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CLUSTERING</a:t>
            </a:r>
          </a:p>
        </p:txBody>
      </p:sp>
      <p:sp>
        <p:nvSpPr>
          <p:cNvPr id="6" name="TextBox 8">
            <a:extLst>
              <a:ext uri="{FF2B5EF4-FFF2-40B4-BE49-F238E27FC236}">
                <a16:creationId xmlns:a16="http://schemas.microsoft.com/office/drawing/2014/main" id="{2F1F760B-62FC-CE68-62B3-94BCEA46D455}"/>
              </a:ext>
            </a:extLst>
          </p:cNvPr>
          <p:cNvSpPr txBox="1"/>
          <p:nvPr/>
        </p:nvSpPr>
        <p:spPr>
          <a:xfrm>
            <a:off x="849271" y="3262258"/>
            <a:ext cx="8990076" cy="6286016"/>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600" b="1" dirty="0">
                <a:solidFill>
                  <a:srgbClr val="404040"/>
                </a:solidFill>
                <a:latin typeface="Montserrat" pitchFamily="2" charset="77"/>
              </a:rPr>
              <a:t>Clustering</a:t>
            </a:r>
            <a:r>
              <a:rPr lang="en-US" sz="2600" dirty="0">
                <a:solidFill>
                  <a:srgbClr val="404040"/>
                </a:solidFill>
                <a:latin typeface="Montserrat" pitchFamily="2" charset="77"/>
              </a:rPr>
              <a:t> == type of </a:t>
            </a:r>
            <a:r>
              <a:rPr lang="en-US" sz="2600" b="1" dirty="0">
                <a:solidFill>
                  <a:srgbClr val="404040"/>
                </a:solidFill>
                <a:latin typeface="Montserrat" pitchFamily="2" charset="77"/>
              </a:rPr>
              <a:t>unsupervised learning</a:t>
            </a:r>
            <a:r>
              <a:rPr lang="en-US" sz="2600" dirty="0">
                <a:solidFill>
                  <a:srgbClr val="404040"/>
                </a:solidFill>
                <a:latin typeface="Montserrat" pitchFamily="2" charset="77"/>
              </a:rPr>
              <a:t>.</a:t>
            </a:r>
          </a:p>
          <a:p>
            <a:pPr>
              <a:lnSpc>
                <a:spcPts val="4480"/>
              </a:lnSpc>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b="1" dirty="0">
                <a:solidFill>
                  <a:srgbClr val="404040"/>
                </a:solidFill>
                <a:latin typeface="Montserrat" pitchFamily="2" charset="77"/>
              </a:rPr>
              <a:t>Metric</a:t>
            </a:r>
            <a:r>
              <a:rPr lang="en-US" sz="2600" dirty="0">
                <a:solidFill>
                  <a:srgbClr val="404040"/>
                </a:solidFill>
                <a:latin typeface="Montserrat" pitchFamily="2" charset="77"/>
              </a:rPr>
              <a:t> to define </a:t>
            </a:r>
            <a:r>
              <a:rPr lang="en-US" sz="2600" b="1" dirty="0">
                <a:solidFill>
                  <a:srgbClr val="404040"/>
                </a:solidFill>
                <a:latin typeface="Montserrat" pitchFamily="2" charset="77"/>
              </a:rPr>
              <a:t>similarity</a:t>
            </a:r>
            <a:r>
              <a:rPr lang="en-US" sz="2600" dirty="0">
                <a:solidFill>
                  <a:srgbClr val="404040"/>
                </a:solidFill>
                <a:latin typeface="Montserrat" pitchFamily="2" charset="77"/>
              </a:rPr>
              <a:t> of observations.</a:t>
            </a:r>
          </a:p>
          <a:p>
            <a:pPr>
              <a:lnSpc>
                <a:spcPts val="4480"/>
              </a:lnSpc>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Items of a group share features </a:t>
            </a:r>
            <a:r>
              <a:rPr lang="en-US" sz="2600" b="1" dirty="0">
                <a:solidFill>
                  <a:srgbClr val="404040"/>
                </a:solidFill>
                <a:latin typeface="Montserrat" pitchFamily="2" charset="77"/>
              </a:rPr>
              <a:t>that we care about</a:t>
            </a:r>
            <a:r>
              <a:rPr lang="en-US" sz="2600" dirty="0">
                <a:solidFill>
                  <a:srgbClr val="404040"/>
                </a:solidFill>
                <a:latin typeface="Montserrat" pitchFamily="2" charset="77"/>
              </a:rPr>
              <a:t>.</a:t>
            </a:r>
          </a:p>
          <a:p>
            <a:pPr marL="457200" indent="-457200">
              <a:lnSpc>
                <a:spcPts val="4480"/>
              </a:lnSpc>
              <a:buFont typeface="Arial" panose="020B0604020202020204" pitchFamily="34" charset="0"/>
              <a:buChar char="•"/>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b="1" dirty="0">
                <a:solidFill>
                  <a:srgbClr val="404040"/>
                </a:solidFill>
                <a:latin typeface="Montserrat" pitchFamily="2" charset="77"/>
              </a:rPr>
              <a:t>RQ: </a:t>
            </a:r>
          </a:p>
          <a:p>
            <a:pPr marL="914400" lvl="1" indent="-457200">
              <a:lnSpc>
                <a:spcPts val="4480"/>
              </a:lnSpc>
              <a:buFont typeface="Arial" panose="020B0604020202020204" pitchFamily="34" charset="0"/>
              <a:buChar char="•"/>
            </a:pPr>
            <a:r>
              <a:rPr lang="en-US" sz="2600" dirty="0">
                <a:solidFill>
                  <a:srgbClr val="404040"/>
                </a:solidFill>
                <a:latin typeface="Montserrat" pitchFamily="2" charset="77"/>
              </a:rPr>
              <a:t>Optimal number of clusters for this dataset? What characterizes a certain cluster? </a:t>
            </a:r>
          </a:p>
          <a:p>
            <a:pPr marL="914400" lvl="1" indent="-457200">
              <a:lnSpc>
                <a:spcPts val="4480"/>
              </a:lnSpc>
              <a:buFont typeface="Arial" panose="020B0604020202020204" pitchFamily="34" charset="0"/>
              <a:buChar char="•"/>
            </a:pPr>
            <a:r>
              <a:rPr lang="en-US" sz="2600" dirty="0">
                <a:solidFill>
                  <a:srgbClr val="404040"/>
                </a:solidFill>
                <a:latin typeface="Montserrat"/>
              </a:rPr>
              <a:t>Which</a:t>
            </a:r>
            <a:r>
              <a:rPr lang="en-US" sz="2600" b="1" dirty="0">
                <a:solidFill>
                  <a:srgbClr val="404040"/>
                </a:solidFill>
                <a:latin typeface="Montserrat"/>
              </a:rPr>
              <a:t> </a:t>
            </a:r>
            <a:r>
              <a:rPr lang="en-US" sz="2600" dirty="0">
                <a:solidFill>
                  <a:srgbClr val="404040"/>
                </a:solidFill>
                <a:latin typeface="Montserrat"/>
              </a:rPr>
              <a:t>cluster does a new data point belong to?</a:t>
            </a:r>
          </a:p>
        </p:txBody>
      </p:sp>
      <p:pic>
        <p:nvPicPr>
          <p:cNvPr id="9" name="Picture 8" descr="A blue and black logo&#10;&#10;Description automatically generated">
            <a:extLst>
              <a:ext uri="{FF2B5EF4-FFF2-40B4-BE49-F238E27FC236}">
                <a16:creationId xmlns:a16="http://schemas.microsoft.com/office/drawing/2014/main" id="{8120342C-DBCC-C4BE-E9CD-96DBD4192DB2}"/>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16" name="Picture 15" descr="A diagram of a cluster&#10;&#10;Description automatically generated">
            <a:extLst>
              <a:ext uri="{FF2B5EF4-FFF2-40B4-BE49-F238E27FC236}">
                <a16:creationId xmlns:a16="http://schemas.microsoft.com/office/drawing/2014/main" id="{B8E9FA5D-9E60-E744-A019-921D0644B5AF}"/>
              </a:ext>
            </a:extLst>
          </p:cNvPr>
          <p:cNvPicPr>
            <a:picLocks noChangeAspect="1"/>
          </p:cNvPicPr>
          <p:nvPr/>
        </p:nvPicPr>
        <p:blipFill rotWithShape="1">
          <a:blip r:embed="rId5">
            <a:extLst>
              <a:ext uri="{28A0092B-C50C-407E-A947-70E740481C1C}">
                <a14:useLocalDpi xmlns:a14="http://schemas.microsoft.com/office/drawing/2010/main" val="0"/>
              </a:ext>
            </a:extLst>
          </a:blip>
          <a:srcRect l="10619" t="7499" r="3667" b="17501"/>
          <a:stretch/>
        </p:blipFill>
        <p:spPr>
          <a:xfrm>
            <a:off x="10820400" y="1205913"/>
            <a:ext cx="4934712" cy="4001118"/>
          </a:xfrm>
          <a:prstGeom prst="rect">
            <a:avLst/>
          </a:prstGeom>
        </p:spPr>
      </p:pic>
      <p:pic>
        <p:nvPicPr>
          <p:cNvPr id="18" name="Picture 17" descr="A diagram of a diagram of a number of dots&#10;&#10;Description automatically generated">
            <a:extLst>
              <a:ext uri="{FF2B5EF4-FFF2-40B4-BE49-F238E27FC236}">
                <a16:creationId xmlns:a16="http://schemas.microsoft.com/office/drawing/2014/main" id="{DF89C2EF-07E0-BB4E-4604-6BE5C22870FA}"/>
              </a:ext>
            </a:extLst>
          </p:cNvPr>
          <p:cNvPicPr>
            <a:picLocks noChangeAspect="1"/>
          </p:cNvPicPr>
          <p:nvPr/>
        </p:nvPicPr>
        <p:blipFill rotWithShape="1">
          <a:blip r:embed="rId6">
            <a:extLst>
              <a:ext uri="{28A0092B-C50C-407E-A947-70E740481C1C}">
                <a14:useLocalDpi xmlns:a14="http://schemas.microsoft.com/office/drawing/2010/main" val="0"/>
              </a:ext>
            </a:extLst>
          </a:blip>
          <a:srcRect t="14296"/>
          <a:stretch/>
        </p:blipFill>
        <p:spPr>
          <a:xfrm>
            <a:off x="10820400" y="7127790"/>
            <a:ext cx="6132576" cy="2646712"/>
          </a:xfrm>
          <a:prstGeom prst="rect">
            <a:avLst/>
          </a:prstGeom>
        </p:spPr>
      </p:pic>
      <p:sp>
        <p:nvSpPr>
          <p:cNvPr id="19" name="TextBox 21">
            <a:extLst>
              <a:ext uri="{FF2B5EF4-FFF2-40B4-BE49-F238E27FC236}">
                <a16:creationId xmlns:a16="http://schemas.microsoft.com/office/drawing/2014/main" id="{44702F52-BB0A-C3A0-B17A-5DD246FF610D}"/>
              </a:ext>
            </a:extLst>
          </p:cNvPr>
          <p:cNvSpPr txBox="1"/>
          <p:nvPr/>
        </p:nvSpPr>
        <p:spPr>
          <a:xfrm>
            <a:off x="14150788" y="1365627"/>
            <a:ext cx="3694176" cy="1138773"/>
          </a:xfrm>
          <a:prstGeom prst="rect">
            <a:avLst/>
          </a:prstGeom>
        </p:spPr>
        <p:txBody>
          <a:bodyPr wrap="square" lIns="0" tIns="0" rIns="0" bIns="0" rtlCol="0" anchor="t">
            <a:spAutoFit/>
          </a:bodyPr>
          <a:lstStyle/>
          <a:p>
            <a:pPr>
              <a:spcBef>
                <a:spcPct val="0"/>
              </a:spcBef>
            </a:pPr>
            <a:r>
              <a:rPr lang="en-US" sz="2000" b="1" spc="144" dirty="0">
                <a:solidFill>
                  <a:srgbClr val="404040"/>
                </a:solidFill>
                <a:latin typeface="Montserrat" pitchFamily="2" charset="77"/>
              </a:rPr>
              <a:t>Hierarchical  Clustering:</a:t>
            </a:r>
          </a:p>
          <a:p>
            <a:pPr marL="285750" indent="-285750">
              <a:spcBef>
                <a:spcPct val="0"/>
              </a:spcBef>
              <a:buFont typeface="Arial" panose="020B0604020202020204" pitchFamily="34" charset="0"/>
              <a:buChar char="•"/>
            </a:pPr>
            <a:r>
              <a:rPr lang="en-US" spc="144" dirty="0">
                <a:solidFill>
                  <a:srgbClr val="404040"/>
                </a:solidFill>
                <a:latin typeface="Montserrat" pitchFamily="2" charset="77"/>
              </a:rPr>
              <a:t>Complete linkage</a:t>
            </a:r>
          </a:p>
          <a:p>
            <a:pPr marL="285750" indent="-285750">
              <a:spcBef>
                <a:spcPct val="0"/>
              </a:spcBef>
              <a:buFont typeface="Arial" panose="020B0604020202020204" pitchFamily="34" charset="0"/>
              <a:buChar char="•"/>
            </a:pPr>
            <a:r>
              <a:rPr lang="en-US" spc="144" dirty="0">
                <a:solidFill>
                  <a:srgbClr val="404040"/>
                </a:solidFill>
                <a:latin typeface="Montserrat" pitchFamily="2" charset="77"/>
              </a:rPr>
              <a:t>Ward’s method</a:t>
            </a:r>
          </a:p>
          <a:p>
            <a:pPr algn="ctr">
              <a:spcBef>
                <a:spcPct val="0"/>
              </a:spcBef>
            </a:pPr>
            <a:endParaRPr lang="en-US" b="1" spc="144" dirty="0">
              <a:solidFill>
                <a:srgbClr val="404040"/>
              </a:solidFill>
              <a:latin typeface="Montserrat" pitchFamily="2" charset="77"/>
            </a:endParaRPr>
          </a:p>
        </p:txBody>
      </p:sp>
      <p:sp>
        <p:nvSpPr>
          <p:cNvPr id="21" name="TextBox 21">
            <a:extLst>
              <a:ext uri="{FF2B5EF4-FFF2-40B4-BE49-F238E27FC236}">
                <a16:creationId xmlns:a16="http://schemas.microsoft.com/office/drawing/2014/main" id="{80A9245A-32CF-79EF-7229-9CFB70E47152}"/>
              </a:ext>
            </a:extLst>
          </p:cNvPr>
          <p:cNvSpPr txBox="1"/>
          <p:nvPr/>
        </p:nvSpPr>
        <p:spPr>
          <a:xfrm>
            <a:off x="14150788" y="5736523"/>
            <a:ext cx="3694176" cy="861774"/>
          </a:xfrm>
          <a:prstGeom prst="rect">
            <a:avLst/>
          </a:prstGeom>
        </p:spPr>
        <p:txBody>
          <a:bodyPr wrap="square" lIns="0" tIns="0" rIns="0" bIns="0" rtlCol="0" anchor="t">
            <a:spAutoFit/>
          </a:bodyPr>
          <a:lstStyle/>
          <a:p>
            <a:pPr>
              <a:spcBef>
                <a:spcPct val="0"/>
              </a:spcBef>
            </a:pPr>
            <a:r>
              <a:rPr lang="en-US" sz="2000" b="1" spc="144" dirty="0">
                <a:solidFill>
                  <a:srgbClr val="404040"/>
                </a:solidFill>
                <a:latin typeface="Montserrat" pitchFamily="2" charset="77"/>
              </a:rPr>
              <a:t>K-Means Clustering:</a:t>
            </a:r>
          </a:p>
          <a:p>
            <a:pPr marL="285750" indent="-285750">
              <a:spcBef>
                <a:spcPct val="0"/>
              </a:spcBef>
              <a:buFont typeface="Arial" panose="020B0604020202020204" pitchFamily="34" charset="0"/>
              <a:buChar char="•"/>
            </a:pPr>
            <a:r>
              <a:rPr lang="en-US" spc="144" dirty="0">
                <a:solidFill>
                  <a:srgbClr val="404040"/>
                </a:solidFill>
                <a:latin typeface="Montserrat" pitchFamily="2" charset="77"/>
              </a:rPr>
              <a:t>Euclidean distance</a:t>
            </a:r>
          </a:p>
          <a:p>
            <a:pPr marL="285750" indent="-285750">
              <a:spcBef>
                <a:spcPct val="0"/>
              </a:spcBef>
              <a:buFont typeface="Arial" panose="020B0604020202020204" pitchFamily="34" charset="0"/>
              <a:buChar char="•"/>
            </a:pPr>
            <a:r>
              <a:rPr lang="en-US" spc="144" dirty="0" err="1">
                <a:solidFill>
                  <a:srgbClr val="404040"/>
                </a:solidFill>
                <a:latin typeface="Montserrat" pitchFamily="2" charset="77"/>
              </a:rPr>
              <a:t>Manhatten</a:t>
            </a:r>
            <a:r>
              <a:rPr lang="en-US" spc="144" dirty="0">
                <a:solidFill>
                  <a:srgbClr val="404040"/>
                </a:solidFill>
                <a:latin typeface="Montserrat" pitchFamily="2" charset="77"/>
              </a:rPr>
              <a:t> distance</a:t>
            </a:r>
          </a:p>
        </p:txBody>
      </p:sp>
    </p:spTree>
    <p:extLst>
      <p:ext uri="{BB962C8B-B14F-4D97-AF65-F5344CB8AC3E}">
        <p14:creationId xmlns:p14="http://schemas.microsoft.com/office/powerpoint/2010/main" val="31833009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7" name="TextBox 7"/>
          <p:cNvSpPr txBox="1"/>
          <p:nvPr/>
        </p:nvSpPr>
        <p:spPr>
          <a:xfrm>
            <a:off x="3868938" y="1080000"/>
            <a:ext cx="10953456" cy="921278"/>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DIMENSIONALITY REDUCTION </a:t>
            </a:r>
          </a:p>
        </p:txBody>
      </p:sp>
      <p:sp>
        <p:nvSpPr>
          <p:cNvPr id="18" name="Rectangle 17">
            <a:extLst>
              <a:ext uri="{FF2B5EF4-FFF2-40B4-BE49-F238E27FC236}">
                <a16:creationId xmlns:a16="http://schemas.microsoft.com/office/drawing/2014/main" id="{FE16827A-F335-A652-509D-6D19835D8FEF}"/>
              </a:ext>
            </a:extLst>
          </p:cNvPr>
          <p:cNvSpPr/>
          <p:nvPr/>
        </p:nvSpPr>
        <p:spPr>
          <a:xfrm>
            <a:off x="939346" y="4076701"/>
            <a:ext cx="17348654" cy="62103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11" name="Picture 10" descr="A blue and black logo&#10;&#10;Description automatically generated">
            <a:extLst>
              <a:ext uri="{FF2B5EF4-FFF2-40B4-BE49-F238E27FC236}">
                <a16:creationId xmlns:a16="http://schemas.microsoft.com/office/drawing/2014/main" id="{40783457-4428-3BDB-24B7-C8750AF3AB5A}"/>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 name="Picture 2" descr="A diagram of a diagram of a graph&#10;&#10;Description automatically generated with medium confidence">
            <a:extLst>
              <a:ext uri="{FF2B5EF4-FFF2-40B4-BE49-F238E27FC236}">
                <a16:creationId xmlns:a16="http://schemas.microsoft.com/office/drawing/2014/main" id="{DBE0D73C-5C26-76BA-15C2-BF6DCC49D9AA}"/>
              </a:ext>
            </a:extLst>
          </p:cNvPr>
          <p:cNvPicPr>
            <a:picLocks noChangeAspect="1"/>
          </p:cNvPicPr>
          <p:nvPr/>
        </p:nvPicPr>
        <p:blipFill rotWithShape="1">
          <a:blip r:embed="rId5">
            <a:extLst>
              <a:ext uri="{28A0092B-C50C-407E-A947-70E740481C1C}">
                <a14:useLocalDpi xmlns:a14="http://schemas.microsoft.com/office/drawing/2010/main" val="0"/>
              </a:ext>
            </a:extLst>
          </a:blip>
          <a:srcRect l="106"/>
          <a:stretch/>
        </p:blipFill>
        <p:spPr>
          <a:xfrm>
            <a:off x="9631297" y="4673416"/>
            <a:ext cx="7742303" cy="4139700"/>
          </a:xfrm>
          <a:prstGeom prst="rect">
            <a:avLst/>
          </a:prstGeom>
        </p:spPr>
      </p:pic>
      <p:sp>
        <p:nvSpPr>
          <p:cNvPr id="4" name="TextBox 8">
            <a:extLst>
              <a:ext uri="{FF2B5EF4-FFF2-40B4-BE49-F238E27FC236}">
                <a16:creationId xmlns:a16="http://schemas.microsoft.com/office/drawing/2014/main" id="{77608A9D-1B28-0672-1602-3CF5D64D22BB}"/>
              </a:ext>
            </a:extLst>
          </p:cNvPr>
          <p:cNvSpPr txBox="1"/>
          <p:nvPr/>
        </p:nvSpPr>
        <p:spPr>
          <a:xfrm>
            <a:off x="1930626" y="5890208"/>
            <a:ext cx="11099573" cy="3400611"/>
          </a:xfrm>
          <a:prstGeom prst="rect">
            <a:avLst/>
          </a:prstGeom>
        </p:spPr>
        <p:txBody>
          <a:bodyPr wrap="square" lIns="0" tIns="0" rIns="0" bIns="0" rtlCol="0" anchor="t">
            <a:spAutoFit/>
          </a:bodyPr>
          <a:lstStyle/>
          <a:p>
            <a:pPr>
              <a:lnSpc>
                <a:spcPts val="4480"/>
              </a:lnSpc>
            </a:pPr>
            <a:r>
              <a:rPr lang="en-US" sz="2600" dirty="0">
                <a:solidFill>
                  <a:srgbClr val="404040"/>
                </a:solidFill>
                <a:latin typeface="Montserrat" pitchFamily="2" charset="77"/>
              </a:rPr>
              <a:t>Linear projection:</a:t>
            </a:r>
          </a:p>
          <a:p>
            <a:pPr>
              <a:lnSpc>
                <a:spcPts val="4480"/>
              </a:lnSpc>
            </a:pPr>
            <a:r>
              <a:rPr lang="en-US" sz="2600" dirty="0">
                <a:solidFill>
                  <a:srgbClr val="404040"/>
                </a:solidFill>
                <a:latin typeface="Montserrat" pitchFamily="2" charset="77"/>
              </a:rPr>
              <a:t>	PCA = principal component analysis </a:t>
            </a:r>
          </a:p>
          <a:p>
            <a:pPr>
              <a:lnSpc>
                <a:spcPts val="4480"/>
              </a:lnSpc>
            </a:pPr>
            <a:endParaRPr lang="en-US" sz="2600" dirty="0">
              <a:solidFill>
                <a:srgbClr val="404040"/>
              </a:solidFill>
              <a:latin typeface="Montserrat" pitchFamily="2" charset="77"/>
            </a:endParaRPr>
          </a:p>
          <a:p>
            <a:pPr>
              <a:lnSpc>
                <a:spcPts val="4480"/>
              </a:lnSpc>
            </a:pPr>
            <a:r>
              <a:rPr lang="en-US" sz="2600" dirty="0">
                <a:solidFill>
                  <a:srgbClr val="404040"/>
                </a:solidFill>
                <a:latin typeface="Montserrat" pitchFamily="2" charset="77"/>
              </a:rPr>
              <a:t>Non-linear projection:</a:t>
            </a:r>
          </a:p>
          <a:p>
            <a:pPr>
              <a:lnSpc>
                <a:spcPts val="4480"/>
              </a:lnSpc>
            </a:pPr>
            <a:r>
              <a:rPr lang="en-US" sz="2600" dirty="0">
                <a:solidFill>
                  <a:srgbClr val="404040"/>
                </a:solidFill>
                <a:latin typeface="Montserrat" pitchFamily="2" charset="77"/>
              </a:rPr>
              <a:t>	t-</a:t>
            </a:r>
            <a:r>
              <a:rPr lang="en-US" sz="2600" dirty="0" err="1">
                <a:solidFill>
                  <a:srgbClr val="404040"/>
                </a:solidFill>
                <a:latin typeface="Montserrat" pitchFamily="2" charset="77"/>
              </a:rPr>
              <a:t>sne</a:t>
            </a:r>
            <a:r>
              <a:rPr lang="en-US" sz="2600" dirty="0">
                <a:solidFill>
                  <a:srgbClr val="404040"/>
                </a:solidFill>
                <a:latin typeface="Montserrat" pitchFamily="2" charset="77"/>
              </a:rPr>
              <a:t> = </a:t>
            </a:r>
            <a:r>
              <a:rPr lang="en-GB" sz="2600" dirty="0">
                <a:solidFill>
                  <a:srgbClr val="404040"/>
                </a:solidFill>
                <a:latin typeface="Montserrat" pitchFamily="2" charset="77"/>
              </a:rPr>
              <a:t>t-distributed stochastic </a:t>
            </a:r>
            <a:r>
              <a:rPr lang="en-GB" sz="2600" dirty="0" err="1">
                <a:solidFill>
                  <a:srgbClr val="404040"/>
                </a:solidFill>
                <a:latin typeface="Montserrat" pitchFamily="2" charset="77"/>
              </a:rPr>
              <a:t>neighbor</a:t>
            </a:r>
            <a:r>
              <a:rPr lang="en-GB" sz="2600" dirty="0">
                <a:solidFill>
                  <a:srgbClr val="404040"/>
                </a:solidFill>
                <a:latin typeface="Montserrat" pitchFamily="2" charset="77"/>
              </a:rPr>
              <a:t> embedding</a:t>
            </a:r>
            <a:endParaRPr lang="en-US" sz="2600" dirty="0">
              <a:solidFill>
                <a:srgbClr val="404040"/>
              </a:solidFill>
              <a:latin typeface="Montserrat" pitchFamily="2" charset="77"/>
            </a:endParaRPr>
          </a:p>
          <a:p>
            <a:pPr>
              <a:lnSpc>
                <a:spcPts val="4480"/>
              </a:lnSpc>
            </a:pPr>
            <a:r>
              <a:rPr lang="en-US" sz="2600" dirty="0">
                <a:solidFill>
                  <a:srgbClr val="404040"/>
                </a:solidFill>
                <a:latin typeface="Montserrat" pitchFamily="2" charset="77"/>
              </a:rPr>
              <a:t>	UMAP = </a:t>
            </a:r>
            <a:r>
              <a:rPr lang="en-GB" sz="2600" dirty="0">
                <a:solidFill>
                  <a:srgbClr val="404040"/>
                </a:solidFill>
                <a:latin typeface="Montserrat" pitchFamily="2" charset="77"/>
              </a:rPr>
              <a:t>Uniform Manifold Approximation and Projection</a:t>
            </a:r>
            <a:endParaRPr lang="en-US" sz="2600" dirty="0">
              <a:solidFill>
                <a:srgbClr val="404040"/>
              </a:solidFill>
              <a:latin typeface="Montserrat" pitchFamily="2" charset="77"/>
            </a:endParaRPr>
          </a:p>
        </p:txBody>
      </p:sp>
      <p:sp>
        <p:nvSpPr>
          <p:cNvPr id="5" name="Freeform 4">
            <a:extLst>
              <a:ext uri="{FF2B5EF4-FFF2-40B4-BE49-F238E27FC236}">
                <a16:creationId xmlns:a16="http://schemas.microsoft.com/office/drawing/2014/main" id="{CB2C219E-FA1E-4E1B-758A-89CE2734E0F8}"/>
              </a:ext>
            </a:extLst>
          </p:cNvPr>
          <p:cNvSpPr/>
          <p:nvPr/>
        </p:nvSpPr>
        <p:spPr>
          <a:xfrm>
            <a:off x="0" y="1"/>
            <a:ext cx="1295400"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12" name="TextBox 8">
            <a:extLst>
              <a:ext uri="{FF2B5EF4-FFF2-40B4-BE49-F238E27FC236}">
                <a16:creationId xmlns:a16="http://schemas.microsoft.com/office/drawing/2014/main" id="{F3FAA52A-3F27-D2B0-5A08-50000E102D95}"/>
              </a:ext>
            </a:extLst>
          </p:cNvPr>
          <p:cNvSpPr txBox="1"/>
          <p:nvPr/>
        </p:nvSpPr>
        <p:spPr>
          <a:xfrm>
            <a:off x="1930627" y="2552700"/>
            <a:ext cx="14376173" cy="2246449"/>
          </a:xfrm>
          <a:prstGeom prst="rect">
            <a:avLst/>
          </a:prstGeom>
        </p:spPr>
        <p:txBody>
          <a:bodyPr wrap="square" lIns="0" tIns="0" rIns="0" bIns="0" rtlCol="0" anchor="t">
            <a:spAutoFit/>
          </a:bodyPr>
          <a:lstStyle/>
          <a:p>
            <a:pPr>
              <a:lnSpc>
                <a:spcPts val="4480"/>
              </a:lnSpc>
            </a:pPr>
            <a:r>
              <a:rPr lang="en-US" sz="2600" b="1" dirty="0">
                <a:solidFill>
                  <a:srgbClr val="404040"/>
                </a:solidFill>
                <a:latin typeface="Montserrat" pitchFamily="2" charset="77"/>
              </a:rPr>
              <a:t>Dimensionality reduction (DR) methods </a:t>
            </a:r>
            <a:r>
              <a:rPr lang="en-US" sz="2600" dirty="0">
                <a:solidFill>
                  <a:srgbClr val="404040"/>
                </a:solidFill>
                <a:latin typeface="Montserrat" pitchFamily="2" charset="77"/>
              </a:rPr>
              <a:t>project data from a high dimensional space into a low dimensional space.</a:t>
            </a:r>
          </a:p>
          <a:p>
            <a:pPr>
              <a:lnSpc>
                <a:spcPts val="4480"/>
              </a:lnSpc>
            </a:pPr>
            <a:endParaRPr lang="en-US" sz="2600" dirty="0">
              <a:solidFill>
                <a:srgbClr val="404040"/>
              </a:solidFill>
              <a:latin typeface="Montserrat" pitchFamily="2" charset="77"/>
            </a:endParaRPr>
          </a:p>
          <a:p>
            <a:pPr>
              <a:lnSpc>
                <a:spcPts val="4480"/>
              </a:lnSpc>
            </a:pPr>
            <a:r>
              <a:rPr lang="en-US" sz="2600" dirty="0">
                <a:solidFill>
                  <a:srgbClr val="404040"/>
                </a:solidFill>
                <a:latin typeface="Montserrat" pitchFamily="2" charset="77"/>
              </a:rPr>
              <a:t>DR methods are unsupervised</a:t>
            </a:r>
            <a:r>
              <a:rPr lang="en-GB" sz="2400" dirty="0">
                <a:solidFill>
                  <a:srgbClr val="404040"/>
                </a:solidFill>
                <a:latin typeface="Montserrat" pitchFamily="2" charset="77"/>
              </a:rPr>
              <a:t>.</a:t>
            </a:r>
            <a:endParaRPr lang="en-US" sz="2400" dirty="0">
              <a:solidFill>
                <a:srgbClr val="404040"/>
              </a:solidFill>
              <a:latin typeface="Montserrat" pitchFamily="2" charset="77"/>
            </a:endParaRPr>
          </a:p>
        </p:txBody>
      </p:sp>
    </p:spTree>
    <p:extLst>
      <p:ext uri="{BB962C8B-B14F-4D97-AF65-F5344CB8AC3E}">
        <p14:creationId xmlns:p14="http://schemas.microsoft.com/office/powerpoint/2010/main" val="22287858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0" name="Freeform 4">
            <a:extLst>
              <a:ext uri="{FF2B5EF4-FFF2-40B4-BE49-F238E27FC236}">
                <a16:creationId xmlns:a16="http://schemas.microsoft.com/office/drawing/2014/main" id="{4C33ABD2-B68E-C7B6-3152-491AEC4ACA10}"/>
              </a:ext>
            </a:extLst>
          </p:cNvPr>
          <p:cNvSpPr/>
          <p:nvPr/>
        </p:nvSpPr>
        <p:spPr>
          <a:xfrm>
            <a:off x="13792200" y="602995"/>
            <a:ext cx="4495799" cy="9684005"/>
          </a:xfrm>
          <a:custGeom>
            <a:avLst/>
            <a:gdLst/>
            <a:ahLst/>
            <a:cxnLst/>
            <a:rect l="l" t="t" r="r" b="b"/>
            <a:pathLst>
              <a:path w="220314" h="2861297">
                <a:moveTo>
                  <a:pt x="0" y="0"/>
                </a:moveTo>
                <a:lnTo>
                  <a:pt x="220314" y="0"/>
                </a:lnTo>
                <a:lnTo>
                  <a:pt x="220314" y="2861297"/>
                </a:lnTo>
                <a:lnTo>
                  <a:pt x="0" y="2861297"/>
                </a:lnTo>
                <a:close/>
              </a:path>
            </a:pathLst>
          </a:custGeom>
          <a:solidFill>
            <a:schemeClr val="bg1">
              <a:alpha val="83922"/>
            </a:schemeClr>
          </a:solidFill>
        </p:spPr>
        <p:txBody>
          <a:bodyPr/>
          <a:lstStyle/>
          <a:p>
            <a:endParaRPr lang="en-DK" dirty="0"/>
          </a:p>
        </p:txBody>
      </p:sp>
      <p:pic>
        <p:nvPicPr>
          <p:cNvPr id="11" name="Picture 10" descr="A blue and black logo&#10;&#10;Description automatically generated">
            <a:extLst>
              <a:ext uri="{FF2B5EF4-FFF2-40B4-BE49-F238E27FC236}">
                <a16:creationId xmlns:a16="http://schemas.microsoft.com/office/drawing/2014/main" id="{40783457-4428-3BDB-24B7-C8750AF3AB5A}"/>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4" name="TextBox 8">
            <a:extLst>
              <a:ext uri="{FF2B5EF4-FFF2-40B4-BE49-F238E27FC236}">
                <a16:creationId xmlns:a16="http://schemas.microsoft.com/office/drawing/2014/main" id="{77608A9D-1B28-0672-1602-3CF5D64D22BB}"/>
              </a:ext>
            </a:extLst>
          </p:cNvPr>
          <p:cNvSpPr txBox="1"/>
          <p:nvPr/>
        </p:nvSpPr>
        <p:spPr>
          <a:xfrm>
            <a:off x="863009" y="3641583"/>
            <a:ext cx="12467963" cy="5131854"/>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DR is not a method for clustering, </a:t>
            </a:r>
            <a:r>
              <a:rPr lang="en-US" sz="2600" b="1" dirty="0">
                <a:solidFill>
                  <a:srgbClr val="404040"/>
                </a:solidFill>
                <a:latin typeface="Montserrat" pitchFamily="2" charset="77"/>
              </a:rPr>
              <a:t>BUT</a:t>
            </a:r>
            <a:r>
              <a:rPr lang="en-US" sz="2600" dirty="0">
                <a:solidFill>
                  <a:srgbClr val="404040"/>
                </a:solidFill>
                <a:latin typeface="Montserrat" pitchFamily="2" charset="77"/>
              </a:rPr>
              <a:t> it is used in this way.</a:t>
            </a:r>
          </a:p>
          <a:p>
            <a:pPr marL="457200" indent="-457200">
              <a:lnSpc>
                <a:spcPts val="4480"/>
              </a:lnSpc>
              <a:buFont typeface="Arial" panose="020B0604020202020204" pitchFamily="34" charset="0"/>
              <a:buChar char="•"/>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Clustering based on DR == visual inspection of plot to identify clusters. </a:t>
            </a:r>
          </a:p>
          <a:p>
            <a:pPr marL="457200" indent="-457200">
              <a:lnSpc>
                <a:spcPts val="4480"/>
              </a:lnSpc>
              <a:buFont typeface="Arial" panose="020B0604020202020204" pitchFamily="34" charset="0"/>
              <a:buChar char="•"/>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Coloring observations by meta-information (i.e. cancer grade, drug treatment or cell type,…) </a:t>
            </a:r>
            <a:r>
              <a:rPr lang="en-US" sz="2600" b="1" i="1" dirty="0">
                <a:solidFill>
                  <a:srgbClr val="404040"/>
                </a:solidFill>
                <a:latin typeface="Montserrat" pitchFamily="2" charset="77"/>
              </a:rPr>
              <a:t>may</a:t>
            </a:r>
            <a:r>
              <a:rPr lang="en-US" sz="2600" dirty="0">
                <a:solidFill>
                  <a:srgbClr val="404040"/>
                </a:solidFill>
                <a:latin typeface="Montserrat" pitchFamily="2" charset="77"/>
              </a:rPr>
              <a:t> support ground truth.</a:t>
            </a:r>
          </a:p>
          <a:p>
            <a:pPr marL="457200" indent="-457200">
              <a:lnSpc>
                <a:spcPts val="4480"/>
              </a:lnSpc>
              <a:buFont typeface="Arial" panose="020B0604020202020204" pitchFamily="34" charset="0"/>
              <a:buChar char="•"/>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DR methods can have parameters which should be specified correctly as they will affect results.</a:t>
            </a:r>
          </a:p>
        </p:txBody>
      </p:sp>
      <p:sp>
        <p:nvSpPr>
          <p:cNvPr id="5" name="Freeform 4">
            <a:extLst>
              <a:ext uri="{FF2B5EF4-FFF2-40B4-BE49-F238E27FC236}">
                <a16:creationId xmlns:a16="http://schemas.microsoft.com/office/drawing/2014/main" id="{CB2C219E-FA1E-4E1B-758A-89CE2734E0F8}"/>
              </a:ext>
            </a:extLst>
          </p:cNvPr>
          <p:cNvSpPr/>
          <p:nvPr/>
        </p:nvSpPr>
        <p:spPr>
          <a:xfrm>
            <a:off x="-19493" y="468116"/>
            <a:ext cx="18288000" cy="2145046"/>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2" name="TextBox 7">
            <a:extLst>
              <a:ext uri="{FF2B5EF4-FFF2-40B4-BE49-F238E27FC236}">
                <a16:creationId xmlns:a16="http://schemas.microsoft.com/office/drawing/2014/main" id="{1BAB2FF0-F0FF-C0B0-3DCF-7D83B82168FC}"/>
              </a:ext>
            </a:extLst>
          </p:cNvPr>
          <p:cNvSpPr txBox="1"/>
          <p:nvPr/>
        </p:nvSpPr>
        <p:spPr>
          <a:xfrm>
            <a:off x="2667000" y="1080000"/>
            <a:ext cx="12954000" cy="921278"/>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VISUAL CLUSTERING BASED ON DR </a:t>
            </a:r>
          </a:p>
        </p:txBody>
      </p:sp>
      <p:pic>
        <p:nvPicPr>
          <p:cNvPr id="8" name="Picture 7" descr="A close-up of several different colored spots&#10;&#10;Description automatically generated">
            <a:extLst>
              <a:ext uri="{FF2B5EF4-FFF2-40B4-BE49-F238E27FC236}">
                <a16:creationId xmlns:a16="http://schemas.microsoft.com/office/drawing/2014/main" id="{A1F165CF-0081-4969-AD11-B561ECCA2A83}"/>
              </a:ext>
            </a:extLst>
          </p:cNvPr>
          <p:cNvPicPr>
            <a:picLocks noChangeAspect="1"/>
          </p:cNvPicPr>
          <p:nvPr/>
        </p:nvPicPr>
        <p:blipFill rotWithShape="1">
          <a:blip r:embed="rId5">
            <a:extLst>
              <a:ext uri="{28A0092B-C50C-407E-A947-70E740481C1C}">
                <a14:useLocalDpi xmlns:a14="http://schemas.microsoft.com/office/drawing/2010/main" val="0"/>
              </a:ext>
            </a:extLst>
          </a:blip>
          <a:srcRect l="11828" t="1157" r="49462" b="1678"/>
          <a:stretch/>
        </p:blipFill>
        <p:spPr>
          <a:xfrm>
            <a:off x="14177227" y="3081278"/>
            <a:ext cx="2887545" cy="6737606"/>
          </a:xfrm>
          <a:prstGeom prst="rect">
            <a:avLst/>
          </a:prstGeom>
        </p:spPr>
      </p:pic>
      <p:sp>
        <p:nvSpPr>
          <p:cNvPr id="13" name="TextBox 12">
            <a:extLst>
              <a:ext uri="{FF2B5EF4-FFF2-40B4-BE49-F238E27FC236}">
                <a16:creationId xmlns:a16="http://schemas.microsoft.com/office/drawing/2014/main" id="{FAF8644F-2EE8-5C41-0FFC-ED7FA4530D3F}"/>
              </a:ext>
            </a:extLst>
          </p:cNvPr>
          <p:cNvSpPr txBox="1"/>
          <p:nvPr/>
        </p:nvSpPr>
        <p:spPr>
          <a:xfrm>
            <a:off x="10422566" y="9633347"/>
            <a:ext cx="3674434" cy="615553"/>
          </a:xfrm>
          <a:prstGeom prst="rect">
            <a:avLst/>
          </a:prstGeom>
          <a:noFill/>
        </p:spPr>
        <p:txBody>
          <a:bodyPr wrap="square">
            <a:spAutoFit/>
          </a:bodyPr>
          <a:lstStyle/>
          <a:p>
            <a:r>
              <a:rPr lang="en-GB" sz="1600" dirty="0"/>
              <a:t>Liu, Peng, et al. </a:t>
            </a:r>
            <a:r>
              <a:rPr lang="en-GB" sz="1600" i="1" dirty="0"/>
              <a:t>Frontiers in cell and developmental biology</a:t>
            </a:r>
            <a:r>
              <a:rPr lang="en-GB" sz="1600" dirty="0"/>
              <a:t> 8 (2020): 234</a:t>
            </a:r>
            <a:r>
              <a:rPr lang="en-GB" dirty="0"/>
              <a:t>.</a:t>
            </a:r>
            <a:endParaRPr lang="en-DK" dirty="0"/>
          </a:p>
        </p:txBody>
      </p:sp>
    </p:spTree>
    <p:extLst>
      <p:ext uri="{BB962C8B-B14F-4D97-AF65-F5344CB8AC3E}">
        <p14:creationId xmlns:p14="http://schemas.microsoft.com/office/powerpoint/2010/main" val="3318754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0" name="Freeform 4">
            <a:extLst>
              <a:ext uri="{FF2B5EF4-FFF2-40B4-BE49-F238E27FC236}">
                <a16:creationId xmlns:a16="http://schemas.microsoft.com/office/drawing/2014/main" id="{4C33ABD2-B68E-C7B6-3152-491AEC4ACA10}"/>
              </a:ext>
            </a:extLst>
          </p:cNvPr>
          <p:cNvSpPr/>
          <p:nvPr/>
        </p:nvSpPr>
        <p:spPr>
          <a:xfrm>
            <a:off x="9982200" y="602995"/>
            <a:ext cx="8305799" cy="9684005"/>
          </a:xfrm>
          <a:custGeom>
            <a:avLst/>
            <a:gdLst/>
            <a:ahLst/>
            <a:cxnLst/>
            <a:rect l="l" t="t" r="r" b="b"/>
            <a:pathLst>
              <a:path w="220314" h="2861297">
                <a:moveTo>
                  <a:pt x="0" y="0"/>
                </a:moveTo>
                <a:lnTo>
                  <a:pt x="220314" y="0"/>
                </a:lnTo>
                <a:lnTo>
                  <a:pt x="220314" y="2861297"/>
                </a:lnTo>
                <a:lnTo>
                  <a:pt x="0" y="2861297"/>
                </a:lnTo>
                <a:close/>
              </a:path>
            </a:pathLst>
          </a:custGeom>
          <a:solidFill>
            <a:schemeClr val="bg1">
              <a:alpha val="83922"/>
            </a:schemeClr>
          </a:solidFill>
        </p:spPr>
        <p:txBody>
          <a:bodyPr/>
          <a:lstStyle/>
          <a:p>
            <a:endParaRPr lang="en-DK" dirty="0"/>
          </a:p>
        </p:txBody>
      </p:sp>
      <p:pic>
        <p:nvPicPr>
          <p:cNvPr id="11" name="Picture 10" descr="A blue and black logo&#10;&#10;Description automatically generated">
            <a:extLst>
              <a:ext uri="{FF2B5EF4-FFF2-40B4-BE49-F238E27FC236}">
                <a16:creationId xmlns:a16="http://schemas.microsoft.com/office/drawing/2014/main" id="{40783457-4428-3BDB-24B7-C8750AF3AB5A}"/>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5" name="Freeform 4">
            <a:extLst>
              <a:ext uri="{FF2B5EF4-FFF2-40B4-BE49-F238E27FC236}">
                <a16:creationId xmlns:a16="http://schemas.microsoft.com/office/drawing/2014/main" id="{CB2C219E-FA1E-4E1B-758A-89CE2734E0F8}"/>
              </a:ext>
            </a:extLst>
          </p:cNvPr>
          <p:cNvSpPr/>
          <p:nvPr/>
        </p:nvSpPr>
        <p:spPr>
          <a:xfrm>
            <a:off x="-19493" y="468116"/>
            <a:ext cx="18288000" cy="2145046"/>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3" name="TextBox 7">
            <a:extLst>
              <a:ext uri="{FF2B5EF4-FFF2-40B4-BE49-F238E27FC236}">
                <a16:creationId xmlns:a16="http://schemas.microsoft.com/office/drawing/2014/main" id="{D5642FBA-C1DE-6805-D18B-AF1C8ABABB2F}"/>
              </a:ext>
            </a:extLst>
          </p:cNvPr>
          <p:cNvSpPr txBox="1"/>
          <p:nvPr/>
        </p:nvSpPr>
        <p:spPr>
          <a:xfrm>
            <a:off x="6591300" y="1080000"/>
            <a:ext cx="5105400" cy="921278"/>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a:rPr>
              <a:t>CHALLENGES</a:t>
            </a:r>
            <a:endParaRPr lang="en-US" sz="5400" b="1" dirty="0">
              <a:solidFill>
                <a:srgbClr val="404040"/>
              </a:solidFill>
              <a:latin typeface="Montserrat" pitchFamily="2" charset="77"/>
            </a:endParaRPr>
          </a:p>
        </p:txBody>
      </p:sp>
      <p:sp>
        <p:nvSpPr>
          <p:cNvPr id="6" name="TextBox 8">
            <a:extLst>
              <a:ext uri="{FF2B5EF4-FFF2-40B4-BE49-F238E27FC236}">
                <a16:creationId xmlns:a16="http://schemas.microsoft.com/office/drawing/2014/main" id="{7EBFB2FB-7344-6592-11D9-ED967B6AA749}"/>
              </a:ext>
            </a:extLst>
          </p:cNvPr>
          <p:cNvSpPr txBox="1"/>
          <p:nvPr/>
        </p:nvSpPr>
        <p:spPr>
          <a:xfrm>
            <a:off x="762000" y="2954481"/>
            <a:ext cx="9296400" cy="6292300"/>
          </a:xfrm>
          <a:prstGeom prst="rect">
            <a:avLst/>
          </a:prstGeom>
        </p:spPr>
        <p:txBody>
          <a:bodyPr wrap="square" lIns="0" tIns="0" rIns="0" bIns="0" rtlCol="0" anchor="t">
            <a:spAutoFit/>
          </a:bodyPr>
          <a:lstStyle/>
          <a:p>
            <a:pPr>
              <a:lnSpc>
                <a:spcPts val="4480"/>
              </a:lnSpc>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How to define similarity?</a:t>
            </a:r>
          </a:p>
          <a:p>
            <a:pPr>
              <a:lnSpc>
                <a:spcPts val="4480"/>
              </a:lnSpc>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Human tendency to see clusters in randomness (clustering illusion)</a:t>
            </a:r>
          </a:p>
          <a:p>
            <a:pPr marL="457200" indent="-457200">
              <a:lnSpc>
                <a:spcPts val="4480"/>
              </a:lnSpc>
              <a:buFont typeface="Arial" panose="020B0604020202020204" pitchFamily="34" charset="0"/>
              <a:buChar char="•"/>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Algorithm may require the user to specify the number of clusters (chicken-and-egg problem) </a:t>
            </a:r>
          </a:p>
          <a:p>
            <a:pPr>
              <a:lnSpc>
                <a:spcPts val="4480"/>
              </a:lnSpc>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Non-linear clustering algorithms are powerful but can have unexpected behaviors (parameters)</a:t>
            </a:r>
          </a:p>
        </p:txBody>
      </p:sp>
      <p:pic>
        <p:nvPicPr>
          <p:cNvPr id="7" name="Picture 6" descr="A diagram of different types of data&#10;&#10;Description automatically generated">
            <a:extLst>
              <a:ext uri="{FF2B5EF4-FFF2-40B4-BE49-F238E27FC236}">
                <a16:creationId xmlns:a16="http://schemas.microsoft.com/office/drawing/2014/main" id="{C9760D30-43E4-7AA9-9B3A-ED9911E608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98175" y="3236687"/>
            <a:ext cx="7027825" cy="5402640"/>
          </a:xfrm>
          <a:prstGeom prst="rect">
            <a:avLst/>
          </a:prstGeom>
        </p:spPr>
      </p:pic>
      <p:sp>
        <p:nvSpPr>
          <p:cNvPr id="9" name="TextBox 8">
            <a:extLst>
              <a:ext uri="{FF2B5EF4-FFF2-40B4-BE49-F238E27FC236}">
                <a16:creationId xmlns:a16="http://schemas.microsoft.com/office/drawing/2014/main" id="{C01BFD9F-2966-2BED-FF49-72E632F6BBAB}"/>
              </a:ext>
            </a:extLst>
          </p:cNvPr>
          <p:cNvSpPr txBox="1"/>
          <p:nvPr/>
        </p:nvSpPr>
        <p:spPr>
          <a:xfrm>
            <a:off x="10896600" y="9100340"/>
            <a:ext cx="5105400" cy="584775"/>
          </a:xfrm>
          <a:prstGeom prst="rect">
            <a:avLst/>
          </a:prstGeom>
          <a:noFill/>
        </p:spPr>
        <p:txBody>
          <a:bodyPr wrap="square">
            <a:spAutoFit/>
          </a:bodyPr>
          <a:lstStyle/>
          <a:p>
            <a:r>
              <a:rPr lang="en-GB" sz="1600" dirty="0" err="1"/>
              <a:t>Engl</a:t>
            </a:r>
            <a:r>
              <a:rPr lang="en-GB" sz="1600" dirty="0"/>
              <a:t>, Elisabeth, Peter </a:t>
            </a:r>
            <a:r>
              <a:rPr lang="en-GB" sz="1600" dirty="0" err="1"/>
              <a:t>Smittenaar</a:t>
            </a:r>
            <a:r>
              <a:rPr lang="en-GB" sz="1600" dirty="0"/>
              <a:t>, and </a:t>
            </a:r>
            <a:r>
              <a:rPr lang="en-GB" sz="1600" dirty="0" err="1"/>
              <a:t>Sema</a:t>
            </a:r>
            <a:r>
              <a:rPr lang="en-GB" sz="1600" dirty="0"/>
              <a:t> K. </a:t>
            </a:r>
            <a:r>
              <a:rPr lang="en-GB" sz="1600" dirty="0" err="1"/>
              <a:t>Sgaier</a:t>
            </a:r>
            <a:r>
              <a:rPr lang="en-GB" sz="1600" dirty="0"/>
              <a:t>. </a:t>
            </a:r>
            <a:r>
              <a:rPr lang="en-GB" sz="1600" i="1" dirty="0"/>
              <a:t>Gates Open Research</a:t>
            </a:r>
            <a:r>
              <a:rPr lang="en-GB" sz="1600" dirty="0"/>
              <a:t> 3 (2019).</a:t>
            </a:r>
            <a:endParaRPr lang="en-DK" sz="1600" dirty="0"/>
          </a:p>
        </p:txBody>
      </p:sp>
    </p:spTree>
    <p:extLst>
      <p:ext uri="{BB962C8B-B14F-4D97-AF65-F5344CB8AC3E}">
        <p14:creationId xmlns:p14="http://schemas.microsoft.com/office/powerpoint/2010/main" val="18814093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8FC57A12-64C5-7E8F-D527-49D57D5B93EE}"/>
              </a:ext>
            </a:extLst>
          </p:cNvPr>
          <p:cNvSpPr txBox="1"/>
          <p:nvPr/>
        </p:nvSpPr>
        <p:spPr>
          <a:xfrm>
            <a:off x="2021867" y="3825959"/>
            <a:ext cx="3831260" cy="3630679"/>
          </a:xfrm>
          <a:prstGeom prst="rect">
            <a:avLst/>
          </a:prstGeom>
        </p:spPr>
        <p:txBody>
          <a:bodyPr lIns="59072" tIns="59072" rIns="59072" bIns="59072" rtlCol="0" anchor="ctr"/>
          <a:lstStyle/>
          <a:p>
            <a:pPr algn="ctr">
              <a:lnSpc>
                <a:spcPts val="2123"/>
              </a:lnSpc>
            </a:pPr>
            <a:endParaRPr/>
          </a:p>
        </p:txBody>
      </p:sp>
      <p:sp>
        <p:nvSpPr>
          <p:cNvPr id="9" name="Freeform 4">
            <a:extLst>
              <a:ext uri="{FF2B5EF4-FFF2-40B4-BE49-F238E27FC236}">
                <a16:creationId xmlns:a16="http://schemas.microsoft.com/office/drawing/2014/main" id="{D3FB191F-757C-5757-22E8-998BDB54F16F}"/>
              </a:ext>
            </a:extLst>
          </p:cNvPr>
          <p:cNvSpPr/>
          <p:nvPr/>
        </p:nvSpPr>
        <p:spPr>
          <a:xfrm>
            <a:off x="0" y="1"/>
            <a:ext cx="939346"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11" name="Picture 10" descr="A blue and black logo&#10;&#10;Description automatically generated">
            <a:extLst>
              <a:ext uri="{FF2B5EF4-FFF2-40B4-BE49-F238E27FC236}">
                <a16:creationId xmlns:a16="http://schemas.microsoft.com/office/drawing/2014/main" id="{0CF7C282-3770-5642-50D8-A43524D12E7E}"/>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2" name="TextBox 7">
            <a:extLst>
              <a:ext uri="{FF2B5EF4-FFF2-40B4-BE49-F238E27FC236}">
                <a16:creationId xmlns:a16="http://schemas.microsoft.com/office/drawing/2014/main" id="{FA7B5F4A-EC20-E51A-5634-893B9288B295}"/>
              </a:ext>
            </a:extLst>
          </p:cNvPr>
          <p:cNvSpPr txBox="1"/>
          <p:nvPr/>
        </p:nvSpPr>
        <p:spPr>
          <a:xfrm>
            <a:off x="-585773" y="1051718"/>
            <a:ext cx="12877800" cy="921278"/>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404040"/>
                </a:solidFill>
                <a:latin typeface="Montserrat" pitchFamily="2" charset="77"/>
              </a:rPr>
              <a:t>NEURAL NETWORKS</a:t>
            </a:r>
          </a:p>
        </p:txBody>
      </p:sp>
      <p:sp>
        <p:nvSpPr>
          <p:cNvPr id="6" name="TextBox 8">
            <a:extLst>
              <a:ext uri="{FF2B5EF4-FFF2-40B4-BE49-F238E27FC236}">
                <a16:creationId xmlns:a16="http://schemas.microsoft.com/office/drawing/2014/main" id="{9F5463A8-6813-BDFE-2BCA-5AA6640C18D5}"/>
              </a:ext>
            </a:extLst>
          </p:cNvPr>
          <p:cNvSpPr txBox="1"/>
          <p:nvPr/>
        </p:nvSpPr>
        <p:spPr>
          <a:xfrm>
            <a:off x="1788997" y="3182701"/>
            <a:ext cx="8839200" cy="5708935"/>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600" b="1" dirty="0">
                <a:solidFill>
                  <a:srgbClr val="404040"/>
                </a:solidFill>
                <a:latin typeface="Montserrat" pitchFamily="2" charset="77"/>
              </a:rPr>
              <a:t>Neural Networks (NN) </a:t>
            </a:r>
            <a:r>
              <a:rPr lang="en-GB" sz="2600" dirty="0">
                <a:solidFill>
                  <a:srgbClr val="404040"/>
                </a:solidFill>
                <a:latin typeface="Montserrat" pitchFamily="2" charset="77"/>
              </a:rPr>
              <a:t>mimic the function and structure of the human brain</a:t>
            </a:r>
          </a:p>
          <a:p>
            <a:pPr marL="457200" indent="-457200">
              <a:lnSpc>
                <a:spcPts val="4480"/>
              </a:lnSpc>
              <a:buFont typeface="Arial" panose="020B0604020202020204" pitchFamily="34" charset="0"/>
              <a:buChar char="•"/>
            </a:pPr>
            <a:endParaRPr lang="en-GB"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GB" sz="2600" dirty="0">
                <a:solidFill>
                  <a:srgbClr val="404040"/>
                </a:solidFill>
                <a:latin typeface="Montserrat" pitchFamily="2" charset="77"/>
              </a:rPr>
              <a:t>NN can be either supervised or unsupervised</a:t>
            </a:r>
          </a:p>
          <a:p>
            <a:pPr marL="457200" indent="-457200">
              <a:lnSpc>
                <a:spcPts val="4480"/>
              </a:lnSpc>
              <a:buFont typeface="Arial" panose="020B0604020202020204" pitchFamily="34" charset="0"/>
              <a:buChar char="•"/>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We use NN for medical image analysis, genomics analysis, protein structure prediction, etc.</a:t>
            </a:r>
          </a:p>
          <a:p>
            <a:pPr marL="457200" indent="-457200">
              <a:lnSpc>
                <a:spcPts val="4480"/>
              </a:lnSpc>
              <a:buFont typeface="Arial" panose="020B0604020202020204" pitchFamily="34" charset="0"/>
              <a:buChar char="•"/>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a:rPr>
              <a:t>NN can be difficult  to understand in detail but not in broad strokes, let's try…</a:t>
            </a:r>
          </a:p>
        </p:txBody>
      </p:sp>
      <p:grpSp>
        <p:nvGrpSpPr>
          <p:cNvPr id="21" name="Group 20">
            <a:extLst>
              <a:ext uri="{FF2B5EF4-FFF2-40B4-BE49-F238E27FC236}">
                <a16:creationId xmlns:a16="http://schemas.microsoft.com/office/drawing/2014/main" id="{A496DDC3-F8C4-131E-E9E9-A8D79A93ACC3}"/>
              </a:ext>
            </a:extLst>
          </p:cNvPr>
          <p:cNvGrpSpPr/>
          <p:nvPr/>
        </p:nvGrpSpPr>
        <p:grpSpPr>
          <a:xfrm>
            <a:off x="11506200" y="2448034"/>
            <a:ext cx="5590952" cy="6684391"/>
            <a:chOff x="11506200" y="2448034"/>
            <a:chExt cx="5590952" cy="6684391"/>
          </a:xfrm>
        </p:grpSpPr>
        <p:pic>
          <p:nvPicPr>
            <p:cNvPr id="5" name="Picture 4" descr="A diagram of a network&#10;&#10;Description automatically generated">
              <a:extLst>
                <a:ext uri="{FF2B5EF4-FFF2-40B4-BE49-F238E27FC236}">
                  <a16:creationId xmlns:a16="http://schemas.microsoft.com/office/drawing/2014/main" id="{F8B618CB-2435-16EF-8382-E9C92F38D25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534552" y="2448034"/>
              <a:ext cx="5562600" cy="6684391"/>
            </a:xfrm>
            <a:prstGeom prst="rect">
              <a:avLst/>
            </a:prstGeom>
          </p:spPr>
        </p:pic>
        <p:sp>
          <p:nvSpPr>
            <p:cNvPr id="7" name="Oval 6">
              <a:extLst>
                <a:ext uri="{FF2B5EF4-FFF2-40B4-BE49-F238E27FC236}">
                  <a16:creationId xmlns:a16="http://schemas.microsoft.com/office/drawing/2014/main" id="{1045262D-21BB-6E8C-479A-54D322B12059}"/>
                </a:ext>
              </a:extLst>
            </p:cNvPr>
            <p:cNvSpPr>
              <a:spLocks noChangeAspect="1"/>
            </p:cNvSpPr>
            <p:nvPr/>
          </p:nvSpPr>
          <p:spPr>
            <a:xfrm>
              <a:off x="11506200" y="3543300"/>
              <a:ext cx="1190848" cy="1190848"/>
            </a:xfrm>
            <a:prstGeom prst="ellipse">
              <a:avLst/>
            </a:prstGeom>
            <a:solidFill>
              <a:srgbClr val="C0504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3" name="Oval 12">
              <a:extLst>
                <a:ext uri="{FF2B5EF4-FFF2-40B4-BE49-F238E27FC236}">
                  <a16:creationId xmlns:a16="http://schemas.microsoft.com/office/drawing/2014/main" id="{CCF67E33-6539-E202-B8BD-65E230080D6D}"/>
                </a:ext>
              </a:extLst>
            </p:cNvPr>
            <p:cNvSpPr>
              <a:spLocks noChangeAspect="1"/>
            </p:cNvSpPr>
            <p:nvPr/>
          </p:nvSpPr>
          <p:spPr>
            <a:xfrm>
              <a:off x="11506200" y="5209186"/>
              <a:ext cx="1190848" cy="1190848"/>
            </a:xfrm>
            <a:prstGeom prst="ellipse">
              <a:avLst/>
            </a:prstGeom>
            <a:solidFill>
              <a:srgbClr val="C0504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4" name="Oval 13">
              <a:extLst>
                <a:ext uri="{FF2B5EF4-FFF2-40B4-BE49-F238E27FC236}">
                  <a16:creationId xmlns:a16="http://schemas.microsoft.com/office/drawing/2014/main" id="{0A1FFB78-55D3-8C9B-E5D7-F426C709A512}"/>
                </a:ext>
              </a:extLst>
            </p:cNvPr>
            <p:cNvSpPr>
              <a:spLocks noChangeAspect="1"/>
            </p:cNvSpPr>
            <p:nvPr/>
          </p:nvSpPr>
          <p:spPr>
            <a:xfrm>
              <a:off x="11506200" y="6875072"/>
              <a:ext cx="1190848" cy="1190848"/>
            </a:xfrm>
            <a:prstGeom prst="ellipse">
              <a:avLst/>
            </a:prstGeom>
            <a:solidFill>
              <a:srgbClr val="C0504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5" name="Oval 14">
              <a:extLst>
                <a:ext uri="{FF2B5EF4-FFF2-40B4-BE49-F238E27FC236}">
                  <a16:creationId xmlns:a16="http://schemas.microsoft.com/office/drawing/2014/main" id="{265A7124-F412-23D9-2EAB-A671C00A0503}"/>
                </a:ext>
              </a:extLst>
            </p:cNvPr>
            <p:cNvSpPr>
              <a:spLocks noChangeAspect="1"/>
            </p:cNvSpPr>
            <p:nvPr/>
          </p:nvSpPr>
          <p:spPr>
            <a:xfrm>
              <a:off x="13720428" y="2712310"/>
              <a:ext cx="1190848" cy="1190848"/>
            </a:xfrm>
            <a:prstGeom prst="ellipse">
              <a:avLst/>
            </a:prstGeom>
            <a:solidFill>
              <a:srgbClr val="8EB4E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6" name="Oval 15">
              <a:extLst>
                <a:ext uri="{FF2B5EF4-FFF2-40B4-BE49-F238E27FC236}">
                  <a16:creationId xmlns:a16="http://schemas.microsoft.com/office/drawing/2014/main" id="{FB0A8585-6554-88F0-6690-19CCF06F3C09}"/>
                </a:ext>
              </a:extLst>
            </p:cNvPr>
            <p:cNvSpPr>
              <a:spLocks noChangeAspect="1"/>
            </p:cNvSpPr>
            <p:nvPr/>
          </p:nvSpPr>
          <p:spPr>
            <a:xfrm>
              <a:off x="13720428" y="4375136"/>
              <a:ext cx="1190848" cy="1190848"/>
            </a:xfrm>
            <a:prstGeom prst="ellipse">
              <a:avLst/>
            </a:prstGeom>
            <a:solidFill>
              <a:srgbClr val="8EB4E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7" name="Oval 16">
              <a:extLst>
                <a:ext uri="{FF2B5EF4-FFF2-40B4-BE49-F238E27FC236}">
                  <a16:creationId xmlns:a16="http://schemas.microsoft.com/office/drawing/2014/main" id="{4061DE63-41A7-E7B6-C362-FA7CDF345904}"/>
                </a:ext>
              </a:extLst>
            </p:cNvPr>
            <p:cNvSpPr>
              <a:spLocks noChangeAspect="1"/>
            </p:cNvSpPr>
            <p:nvPr/>
          </p:nvSpPr>
          <p:spPr>
            <a:xfrm>
              <a:off x="13720428" y="6037962"/>
              <a:ext cx="1190848" cy="1190848"/>
            </a:xfrm>
            <a:prstGeom prst="ellipse">
              <a:avLst/>
            </a:prstGeom>
            <a:solidFill>
              <a:srgbClr val="8EB4E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8" name="Oval 17">
              <a:extLst>
                <a:ext uri="{FF2B5EF4-FFF2-40B4-BE49-F238E27FC236}">
                  <a16:creationId xmlns:a16="http://schemas.microsoft.com/office/drawing/2014/main" id="{799B0DB0-8E19-AA69-62BF-94360BA960E2}"/>
                </a:ext>
              </a:extLst>
            </p:cNvPr>
            <p:cNvSpPr>
              <a:spLocks noChangeAspect="1"/>
            </p:cNvSpPr>
            <p:nvPr/>
          </p:nvSpPr>
          <p:spPr>
            <a:xfrm>
              <a:off x="13720428" y="7700788"/>
              <a:ext cx="1190848" cy="1190848"/>
            </a:xfrm>
            <a:prstGeom prst="ellipse">
              <a:avLst/>
            </a:prstGeom>
            <a:solidFill>
              <a:srgbClr val="8EB4E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9" name="Oval 18">
              <a:extLst>
                <a:ext uri="{FF2B5EF4-FFF2-40B4-BE49-F238E27FC236}">
                  <a16:creationId xmlns:a16="http://schemas.microsoft.com/office/drawing/2014/main" id="{D095BD80-B58A-7BF1-4591-1BA8D033E2AE}"/>
                </a:ext>
              </a:extLst>
            </p:cNvPr>
            <p:cNvSpPr>
              <a:spLocks noChangeAspect="1"/>
            </p:cNvSpPr>
            <p:nvPr/>
          </p:nvSpPr>
          <p:spPr>
            <a:xfrm>
              <a:off x="15906304" y="4375136"/>
              <a:ext cx="1190848" cy="1190848"/>
            </a:xfrm>
            <a:prstGeom prst="ellipse">
              <a:avLst/>
            </a:prstGeom>
            <a:solidFill>
              <a:srgbClr val="A4D2B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0" name="Oval 19">
              <a:extLst>
                <a:ext uri="{FF2B5EF4-FFF2-40B4-BE49-F238E27FC236}">
                  <a16:creationId xmlns:a16="http://schemas.microsoft.com/office/drawing/2014/main" id="{A117BDCC-1D1A-7F5A-9D2B-B76F7ED5D213}"/>
                </a:ext>
              </a:extLst>
            </p:cNvPr>
            <p:cNvSpPr>
              <a:spLocks noChangeAspect="1"/>
            </p:cNvSpPr>
            <p:nvPr/>
          </p:nvSpPr>
          <p:spPr>
            <a:xfrm>
              <a:off x="15906304" y="6037962"/>
              <a:ext cx="1190848" cy="1190848"/>
            </a:xfrm>
            <a:prstGeom prst="ellipse">
              <a:avLst/>
            </a:prstGeom>
            <a:solidFill>
              <a:srgbClr val="A4D2B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grpSp>
    </p:spTree>
    <p:extLst>
      <p:ext uri="{BB962C8B-B14F-4D97-AF65-F5344CB8AC3E}">
        <p14:creationId xmlns:p14="http://schemas.microsoft.com/office/powerpoint/2010/main" val="30231848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8FC57A12-64C5-7E8F-D527-49D57D5B93EE}"/>
              </a:ext>
            </a:extLst>
          </p:cNvPr>
          <p:cNvSpPr txBox="1"/>
          <p:nvPr/>
        </p:nvSpPr>
        <p:spPr>
          <a:xfrm>
            <a:off x="2021867" y="3825959"/>
            <a:ext cx="3831260" cy="3630679"/>
          </a:xfrm>
          <a:prstGeom prst="rect">
            <a:avLst/>
          </a:prstGeom>
        </p:spPr>
        <p:txBody>
          <a:bodyPr lIns="59072" tIns="59072" rIns="59072" bIns="59072" rtlCol="0" anchor="ctr"/>
          <a:lstStyle/>
          <a:p>
            <a:pPr algn="ctr">
              <a:lnSpc>
                <a:spcPts val="2123"/>
              </a:lnSpc>
            </a:pPr>
            <a:endParaRPr/>
          </a:p>
        </p:txBody>
      </p:sp>
      <p:pic>
        <p:nvPicPr>
          <p:cNvPr id="11" name="Picture 10" descr="A blue and black logo&#10;&#10;Description automatically generated">
            <a:extLst>
              <a:ext uri="{FF2B5EF4-FFF2-40B4-BE49-F238E27FC236}">
                <a16:creationId xmlns:a16="http://schemas.microsoft.com/office/drawing/2014/main" id="{0CF7C282-3770-5642-50D8-A43524D12E7E}"/>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3" name="TextBox 8">
            <a:extLst>
              <a:ext uri="{FF2B5EF4-FFF2-40B4-BE49-F238E27FC236}">
                <a16:creationId xmlns:a16="http://schemas.microsoft.com/office/drawing/2014/main" id="{D041CE3B-B8A6-C828-CC28-6ABFEB4F4008}"/>
              </a:ext>
            </a:extLst>
          </p:cNvPr>
          <p:cNvSpPr txBox="1"/>
          <p:nvPr/>
        </p:nvSpPr>
        <p:spPr>
          <a:xfrm>
            <a:off x="1467509" y="2663551"/>
            <a:ext cx="8044865" cy="6863097"/>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600" b="1" dirty="0">
                <a:solidFill>
                  <a:srgbClr val="404040"/>
                </a:solidFill>
                <a:latin typeface="Montserrat" pitchFamily="2" charset="77"/>
              </a:rPr>
              <a:t>Input layer: </a:t>
            </a:r>
            <a:r>
              <a:rPr lang="en-US" sz="2600" dirty="0">
                <a:solidFill>
                  <a:srgbClr val="404040"/>
                </a:solidFill>
                <a:latin typeface="Montserrat" pitchFamily="2" charset="77"/>
              </a:rPr>
              <a:t>Data goes in (i.e. patient biometrics,  expression data, medical images)</a:t>
            </a:r>
          </a:p>
          <a:p>
            <a:pPr>
              <a:lnSpc>
                <a:spcPts val="4480"/>
              </a:lnSpc>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b="1" dirty="0">
                <a:solidFill>
                  <a:srgbClr val="404040"/>
                </a:solidFill>
                <a:latin typeface="Montserrat" pitchFamily="2" charset="77"/>
              </a:rPr>
              <a:t>Hidden layer: </a:t>
            </a:r>
            <a:r>
              <a:rPr lang="en-US" sz="2600" dirty="0">
                <a:solidFill>
                  <a:srgbClr val="404040"/>
                </a:solidFill>
                <a:latin typeface="Montserrat" pitchFamily="2" charset="77"/>
              </a:rPr>
              <a:t>The model learns data patterns. </a:t>
            </a:r>
          </a:p>
          <a:p>
            <a:pPr marL="914400" lvl="1" indent="-457200">
              <a:lnSpc>
                <a:spcPts val="4480"/>
              </a:lnSpc>
              <a:buFont typeface="Arial" panose="020B0604020202020204" pitchFamily="34" charset="0"/>
              <a:buChar char="•"/>
            </a:pPr>
            <a:r>
              <a:rPr lang="en-US" sz="2600" dirty="0">
                <a:solidFill>
                  <a:srgbClr val="404040"/>
                </a:solidFill>
                <a:latin typeface="Montserrat" pitchFamily="2" charset="77"/>
              </a:rPr>
              <a:t>This is where the computation is performed. </a:t>
            </a:r>
          </a:p>
          <a:p>
            <a:pPr marL="914400" lvl="1" indent="-457200">
              <a:lnSpc>
                <a:spcPts val="4480"/>
              </a:lnSpc>
              <a:buFont typeface="Arial" panose="020B0604020202020204" pitchFamily="34" charset="0"/>
              <a:buChar char="•"/>
            </a:pPr>
            <a:r>
              <a:rPr lang="en-US" sz="2600" dirty="0">
                <a:solidFill>
                  <a:srgbClr val="404040"/>
                </a:solidFill>
                <a:latin typeface="Montserrat" pitchFamily="2" charset="77"/>
              </a:rPr>
              <a:t>Many hidden layers == deep neural network </a:t>
            </a:r>
          </a:p>
          <a:p>
            <a:pPr>
              <a:lnSpc>
                <a:spcPts val="4480"/>
              </a:lnSpc>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b="1" dirty="0">
                <a:solidFill>
                  <a:srgbClr val="404040"/>
                </a:solidFill>
                <a:latin typeface="Montserrat" pitchFamily="2" charset="77"/>
              </a:rPr>
              <a:t>Output layer: </a:t>
            </a:r>
            <a:r>
              <a:rPr lang="en-US" sz="2600" dirty="0">
                <a:solidFill>
                  <a:srgbClr val="404040"/>
                </a:solidFill>
                <a:latin typeface="Montserrat" pitchFamily="2" charset="77"/>
              </a:rPr>
              <a:t>Samples are classified as either cancer or healthy.</a:t>
            </a:r>
          </a:p>
        </p:txBody>
      </p:sp>
      <p:sp>
        <p:nvSpPr>
          <p:cNvPr id="4" name="TextBox 7">
            <a:extLst>
              <a:ext uri="{FF2B5EF4-FFF2-40B4-BE49-F238E27FC236}">
                <a16:creationId xmlns:a16="http://schemas.microsoft.com/office/drawing/2014/main" id="{1AC8FDE3-0D84-B873-094B-799553FA1375}"/>
              </a:ext>
            </a:extLst>
          </p:cNvPr>
          <p:cNvSpPr txBox="1"/>
          <p:nvPr/>
        </p:nvSpPr>
        <p:spPr>
          <a:xfrm>
            <a:off x="1143000" y="1080000"/>
            <a:ext cx="15901973" cy="921278"/>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404040"/>
                </a:solidFill>
                <a:latin typeface="Montserrat" pitchFamily="2" charset="77"/>
              </a:rPr>
              <a:t>NEURAL NETWORK FOR CLASSIFICATION</a:t>
            </a:r>
          </a:p>
        </p:txBody>
      </p:sp>
      <p:grpSp>
        <p:nvGrpSpPr>
          <p:cNvPr id="8" name="Group 7">
            <a:extLst>
              <a:ext uri="{FF2B5EF4-FFF2-40B4-BE49-F238E27FC236}">
                <a16:creationId xmlns:a16="http://schemas.microsoft.com/office/drawing/2014/main" id="{85F05B7F-5F5F-F666-6D44-E7A52980AD6F}"/>
              </a:ext>
            </a:extLst>
          </p:cNvPr>
          <p:cNvGrpSpPr>
            <a:grpSpLocks noChangeAspect="1"/>
          </p:cNvGrpSpPr>
          <p:nvPr/>
        </p:nvGrpSpPr>
        <p:grpSpPr>
          <a:xfrm>
            <a:off x="9601200" y="2691006"/>
            <a:ext cx="8071641" cy="6872094"/>
            <a:chOff x="8963584" y="1699806"/>
            <a:chExt cx="9375295" cy="7982009"/>
          </a:xfrm>
        </p:grpSpPr>
        <p:grpSp>
          <p:nvGrpSpPr>
            <p:cNvPr id="12" name="Group 11">
              <a:extLst>
                <a:ext uri="{FF2B5EF4-FFF2-40B4-BE49-F238E27FC236}">
                  <a16:creationId xmlns:a16="http://schemas.microsoft.com/office/drawing/2014/main" id="{76B729DE-D964-A1AD-3A00-1DD7AB03B9F9}"/>
                </a:ext>
              </a:extLst>
            </p:cNvPr>
            <p:cNvGrpSpPr/>
            <p:nvPr/>
          </p:nvGrpSpPr>
          <p:grpSpPr>
            <a:xfrm>
              <a:off x="11201400" y="2448034"/>
              <a:ext cx="5590952" cy="6684391"/>
              <a:chOff x="11506200" y="2448034"/>
              <a:chExt cx="5590952" cy="6684391"/>
            </a:xfrm>
          </p:grpSpPr>
          <p:pic>
            <p:nvPicPr>
              <p:cNvPr id="37" name="Picture 36" descr="A diagram of a network&#10;&#10;Description automatically generated">
                <a:extLst>
                  <a:ext uri="{FF2B5EF4-FFF2-40B4-BE49-F238E27FC236}">
                    <a16:creationId xmlns:a16="http://schemas.microsoft.com/office/drawing/2014/main" id="{BE544672-7E3F-62B2-6554-D53AC336BC3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534552" y="2448034"/>
                <a:ext cx="5562600" cy="6684391"/>
              </a:xfrm>
              <a:prstGeom prst="rect">
                <a:avLst/>
              </a:prstGeom>
            </p:spPr>
          </p:pic>
          <p:sp>
            <p:nvSpPr>
              <p:cNvPr id="38" name="Oval 37">
                <a:extLst>
                  <a:ext uri="{FF2B5EF4-FFF2-40B4-BE49-F238E27FC236}">
                    <a16:creationId xmlns:a16="http://schemas.microsoft.com/office/drawing/2014/main" id="{DD3C2071-EEE9-806E-373E-215270B6647F}"/>
                  </a:ext>
                </a:extLst>
              </p:cNvPr>
              <p:cNvSpPr>
                <a:spLocks noChangeAspect="1"/>
              </p:cNvSpPr>
              <p:nvPr/>
            </p:nvSpPr>
            <p:spPr>
              <a:xfrm>
                <a:off x="11506200" y="3543300"/>
                <a:ext cx="1190848" cy="1190848"/>
              </a:xfrm>
              <a:prstGeom prst="ellipse">
                <a:avLst/>
              </a:prstGeom>
              <a:solidFill>
                <a:srgbClr val="C0504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9" name="Oval 38">
                <a:extLst>
                  <a:ext uri="{FF2B5EF4-FFF2-40B4-BE49-F238E27FC236}">
                    <a16:creationId xmlns:a16="http://schemas.microsoft.com/office/drawing/2014/main" id="{F2F664E5-568B-1D2F-E222-352D341C668C}"/>
                  </a:ext>
                </a:extLst>
              </p:cNvPr>
              <p:cNvSpPr>
                <a:spLocks noChangeAspect="1"/>
              </p:cNvSpPr>
              <p:nvPr/>
            </p:nvSpPr>
            <p:spPr>
              <a:xfrm>
                <a:off x="11506200" y="5209186"/>
                <a:ext cx="1190848" cy="1190848"/>
              </a:xfrm>
              <a:prstGeom prst="ellipse">
                <a:avLst/>
              </a:prstGeom>
              <a:solidFill>
                <a:srgbClr val="C0504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0" name="Oval 39">
                <a:extLst>
                  <a:ext uri="{FF2B5EF4-FFF2-40B4-BE49-F238E27FC236}">
                    <a16:creationId xmlns:a16="http://schemas.microsoft.com/office/drawing/2014/main" id="{562F14A0-89E0-49AF-DA9F-E601EB1366A9}"/>
                  </a:ext>
                </a:extLst>
              </p:cNvPr>
              <p:cNvSpPr>
                <a:spLocks noChangeAspect="1"/>
              </p:cNvSpPr>
              <p:nvPr/>
            </p:nvSpPr>
            <p:spPr>
              <a:xfrm>
                <a:off x="11506200" y="6875072"/>
                <a:ext cx="1190848" cy="1190848"/>
              </a:xfrm>
              <a:prstGeom prst="ellipse">
                <a:avLst/>
              </a:prstGeom>
              <a:solidFill>
                <a:srgbClr val="C0504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1" name="Oval 40">
                <a:extLst>
                  <a:ext uri="{FF2B5EF4-FFF2-40B4-BE49-F238E27FC236}">
                    <a16:creationId xmlns:a16="http://schemas.microsoft.com/office/drawing/2014/main" id="{B0F4FE9C-BDBF-CC7F-E3A0-5BD70C6E2C87}"/>
                  </a:ext>
                </a:extLst>
              </p:cNvPr>
              <p:cNvSpPr>
                <a:spLocks noChangeAspect="1"/>
              </p:cNvSpPr>
              <p:nvPr/>
            </p:nvSpPr>
            <p:spPr>
              <a:xfrm>
                <a:off x="13720428" y="2712310"/>
                <a:ext cx="1190848" cy="1190848"/>
              </a:xfrm>
              <a:prstGeom prst="ellipse">
                <a:avLst/>
              </a:prstGeom>
              <a:solidFill>
                <a:srgbClr val="8EB4E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2" name="Oval 41">
                <a:extLst>
                  <a:ext uri="{FF2B5EF4-FFF2-40B4-BE49-F238E27FC236}">
                    <a16:creationId xmlns:a16="http://schemas.microsoft.com/office/drawing/2014/main" id="{4457AFC2-6186-FB50-9C21-BB7CDE8B1618}"/>
                  </a:ext>
                </a:extLst>
              </p:cNvPr>
              <p:cNvSpPr>
                <a:spLocks noChangeAspect="1"/>
              </p:cNvSpPr>
              <p:nvPr/>
            </p:nvSpPr>
            <p:spPr>
              <a:xfrm>
                <a:off x="13720428" y="4375136"/>
                <a:ext cx="1190848" cy="1190848"/>
              </a:xfrm>
              <a:prstGeom prst="ellipse">
                <a:avLst/>
              </a:prstGeom>
              <a:solidFill>
                <a:srgbClr val="8EB4E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3" name="Oval 42">
                <a:extLst>
                  <a:ext uri="{FF2B5EF4-FFF2-40B4-BE49-F238E27FC236}">
                    <a16:creationId xmlns:a16="http://schemas.microsoft.com/office/drawing/2014/main" id="{DCEBFB4B-B95D-1D67-3FBD-2E6FCBF16DBC}"/>
                  </a:ext>
                </a:extLst>
              </p:cNvPr>
              <p:cNvSpPr>
                <a:spLocks noChangeAspect="1"/>
              </p:cNvSpPr>
              <p:nvPr/>
            </p:nvSpPr>
            <p:spPr>
              <a:xfrm>
                <a:off x="13720428" y="6037962"/>
                <a:ext cx="1190848" cy="1190848"/>
              </a:xfrm>
              <a:prstGeom prst="ellipse">
                <a:avLst/>
              </a:prstGeom>
              <a:solidFill>
                <a:srgbClr val="8EB4E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4" name="Oval 43">
                <a:extLst>
                  <a:ext uri="{FF2B5EF4-FFF2-40B4-BE49-F238E27FC236}">
                    <a16:creationId xmlns:a16="http://schemas.microsoft.com/office/drawing/2014/main" id="{1A20424C-408F-7DF9-0FB8-DD44562624B9}"/>
                  </a:ext>
                </a:extLst>
              </p:cNvPr>
              <p:cNvSpPr>
                <a:spLocks noChangeAspect="1"/>
              </p:cNvSpPr>
              <p:nvPr/>
            </p:nvSpPr>
            <p:spPr>
              <a:xfrm>
                <a:off x="13720428" y="7700788"/>
                <a:ext cx="1190848" cy="1190848"/>
              </a:xfrm>
              <a:prstGeom prst="ellipse">
                <a:avLst/>
              </a:prstGeom>
              <a:solidFill>
                <a:srgbClr val="8EB4E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5" name="Oval 44">
                <a:extLst>
                  <a:ext uri="{FF2B5EF4-FFF2-40B4-BE49-F238E27FC236}">
                    <a16:creationId xmlns:a16="http://schemas.microsoft.com/office/drawing/2014/main" id="{A78D1A0E-B0B5-BFB7-B4E3-A74D310CE4A5}"/>
                  </a:ext>
                </a:extLst>
              </p:cNvPr>
              <p:cNvSpPr>
                <a:spLocks noChangeAspect="1"/>
              </p:cNvSpPr>
              <p:nvPr/>
            </p:nvSpPr>
            <p:spPr>
              <a:xfrm>
                <a:off x="15906304" y="4375136"/>
                <a:ext cx="1190848" cy="1190848"/>
              </a:xfrm>
              <a:prstGeom prst="ellipse">
                <a:avLst/>
              </a:prstGeom>
              <a:solidFill>
                <a:srgbClr val="A4D2B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6" name="Oval 45">
                <a:extLst>
                  <a:ext uri="{FF2B5EF4-FFF2-40B4-BE49-F238E27FC236}">
                    <a16:creationId xmlns:a16="http://schemas.microsoft.com/office/drawing/2014/main" id="{4FCA6C08-2734-2AD6-753F-3719B242156C}"/>
                  </a:ext>
                </a:extLst>
              </p:cNvPr>
              <p:cNvSpPr>
                <a:spLocks noChangeAspect="1"/>
              </p:cNvSpPr>
              <p:nvPr/>
            </p:nvSpPr>
            <p:spPr>
              <a:xfrm>
                <a:off x="15906304" y="6037962"/>
                <a:ext cx="1190848" cy="1190848"/>
              </a:xfrm>
              <a:prstGeom prst="ellipse">
                <a:avLst/>
              </a:prstGeom>
              <a:solidFill>
                <a:srgbClr val="A4D2B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grpSp>
        <p:cxnSp>
          <p:nvCxnSpPr>
            <p:cNvPr id="22" name="Straight Arrow Connector 21">
              <a:extLst>
                <a:ext uri="{FF2B5EF4-FFF2-40B4-BE49-F238E27FC236}">
                  <a16:creationId xmlns:a16="http://schemas.microsoft.com/office/drawing/2014/main" id="{B7B95757-A9CB-1E63-FE1B-158B2E499D6F}"/>
                </a:ext>
              </a:extLst>
            </p:cNvPr>
            <p:cNvCxnSpPr/>
            <p:nvPr/>
          </p:nvCxnSpPr>
          <p:spPr>
            <a:xfrm>
              <a:off x="11554048" y="2149508"/>
              <a:ext cx="4572000" cy="0"/>
            </a:xfrm>
            <a:prstGeom prst="straightConnector1">
              <a:avLst/>
            </a:prstGeom>
            <a:ln>
              <a:solidFill>
                <a:srgbClr val="40404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01A7ABB9-414D-83C3-B4DF-73D17516602C}"/>
                </a:ext>
              </a:extLst>
            </p:cNvPr>
            <p:cNvCxnSpPr>
              <a:cxnSpLocks/>
            </p:cNvCxnSpPr>
            <p:nvPr/>
          </p:nvCxnSpPr>
          <p:spPr>
            <a:xfrm flipH="1">
              <a:off x="11582780" y="9119597"/>
              <a:ext cx="4572000" cy="0"/>
            </a:xfrm>
            <a:prstGeom prst="straightConnector1">
              <a:avLst/>
            </a:prstGeom>
            <a:ln>
              <a:solidFill>
                <a:srgbClr val="40404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8">
              <a:extLst>
                <a:ext uri="{FF2B5EF4-FFF2-40B4-BE49-F238E27FC236}">
                  <a16:creationId xmlns:a16="http://schemas.microsoft.com/office/drawing/2014/main" id="{DA68AD50-A36E-606D-AB71-9414668E2374}"/>
                </a:ext>
              </a:extLst>
            </p:cNvPr>
            <p:cNvSpPr txBox="1"/>
            <p:nvPr/>
          </p:nvSpPr>
          <p:spPr>
            <a:xfrm>
              <a:off x="9183634" y="5780073"/>
              <a:ext cx="1628855" cy="276999"/>
            </a:xfrm>
            <a:prstGeom prst="rect">
              <a:avLst/>
            </a:prstGeom>
          </p:spPr>
          <p:txBody>
            <a:bodyPr wrap="square" lIns="0" tIns="0" rIns="0" bIns="0" rtlCol="0" anchor="t">
              <a:spAutoFit/>
            </a:bodyPr>
            <a:lstStyle/>
            <a:p>
              <a:r>
                <a:rPr lang="en-US" b="1" dirty="0">
                  <a:solidFill>
                    <a:srgbClr val="404040"/>
                  </a:solidFill>
                  <a:latin typeface="Montserrat" pitchFamily="2" charset="77"/>
                </a:rPr>
                <a:t>BMI</a:t>
              </a:r>
            </a:p>
          </p:txBody>
        </p:sp>
        <p:sp>
          <p:nvSpPr>
            <p:cNvPr id="25" name="TextBox 8">
              <a:extLst>
                <a:ext uri="{FF2B5EF4-FFF2-40B4-BE49-F238E27FC236}">
                  <a16:creationId xmlns:a16="http://schemas.microsoft.com/office/drawing/2014/main" id="{5E8AEFA4-D818-E5D1-0C8B-429F1DB23306}"/>
                </a:ext>
              </a:extLst>
            </p:cNvPr>
            <p:cNvSpPr txBox="1"/>
            <p:nvPr/>
          </p:nvSpPr>
          <p:spPr>
            <a:xfrm>
              <a:off x="9981161" y="9360078"/>
              <a:ext cx="7608718" cy="321737"/>
            </a:xfrm>
            <a:prstGeom prst="rect">
              <a:avLst/>
            </a:prstGeom>
          </p:spPr>
          <p:txBody>
            <a:bodyPr wrap="square" lIns="0" tIns="0" rIns="0" bIns="0" rtlCol="0" anchor="t">
              <a:spAutoFit/>
            </a:bodyPr>
            <a:lstStyle/>
            <a:p>
              <a:r>
                <a:rPr lang="en-US" b="1" dirty="0">
                  <a:solidFill>
                    <a:srgbClr val="404040"/>
                  </a:solidFill>
                  <a:latin typeface="Montserrat" pitchFamily="2" charset="77"/>
                </a:rPr>
                <a:t>Back Propagation == Networks learns using errors</a:t>
              </a:r>
            </a:p>
          </p:txBody>
        </p:sp>
        <p:sp>
          <p:nvSpPr>
            <p:cNvPr id="26" name="TextBox 8">
              <a:extLst>
                <a:ext uri="{FF2B5EF4-FFF2-40B4-BE49-F238E27FC236}">
                  <a16:creationId xmlns:a16="http://schemas.microsoft.com/office/drawing/2014/main" id="{5F54BF1E-A1A0-C019-38CA-841BCFCA727A}"/>
                </a:ext>
              </a:extLst>
            </p:cNvPr>
            <p:cNvSpPr txBox="1"/>
            <p:nvPr/>
          </p:nvSpPr>
          <p:spPr>
            <a:xfrm>
              <a:off x="9156509" y="5313600"/>
              <a:ext cx="1650190" cy="276999"/>
            </a:xfrm>
            <a:prstGeom prst="rect">
              <a:avLst/>
            </a:prstGeom>
          </p:spPr>
          <p:txBody>
            <a:bodyPr wrap="square" lIns="0" tIns="0" rIns="0" bIns="0" rtlCol="0" anchor="t">
              <a:spAutoFit/>
            </a:bodyPr>
            <a:lstStyle/>
            <a:p>
              <a:r>
                <a:rPr lang="en-US" b="1" dirty="0">
                  <a:solidFill>
                    <a:srgbClr val="404040"/>
                  </a:solidFill>
                  <a:latin typeface="Montserrat" pitchFamily="2" charset="77"/>
                </a:rPr>
                <a:t>Age</a:t>
              </a:r>
            </a:p>
          </p:txBody>
        </p:sp>
        <p:sp>
          <p:nvSpPr>
            <p:cNvPr id="27" name="TextBox 8">
              <a:extLst>
                <a:ext uri="{FF2B5EF4-FFF2-40B4-BE49-F238E27FC236}">
                  <a16:creationId xmlns:a16="http://schemas.microsoft.com/office/drawing/2014/main" id="{535B79ED-4BF7-54F9-3C03-78383C9117C5}"/>
                </a:ext>
              </a:extLst>
            </p:cNvPr>
            <p:cNvSpPr txBox="1"/>
            <p:nvPr/>
          </p:nvSpPr>
          <p:spPr>
            <a:xfrm>
              <a:off x="9156509" y="4856842"/>
              <a:ext cx="1866900" cy="321737"/>
            </a:xfrm>
            <a:prstGeom prst="rect">
              <a:avLst/>
            </a:prstGeom>
          </p:spPr>
          <p:txBody>
            <a:bodyPr wrap="square" lIns="0" tIns="0" rIns="0" bIns="0" rtlCol="0" anchor="t">
              <a:spAutoFit/>
            </a:bodyPr>
            <a:lstStyle/>
            <a:p>
              <a:r>
                <a:rPr lang="en-US" b="1" dirty="0" err="1">
                  <a:solidFill>
                    <a:srgbClr val="404040"/>
                  </a:solidFill>
                  <a:latin typeface="Montserrat" pitchFamily="2" charset="77"/>
                </a:rPr>
                <a:t>Gly</a:t>
              </a:r>
              <a:r>
                <a:rPr lang="en-US" b="1" dirty="0">
                  <a:solidFill>
                    <a:srgbClr val="404040"/>
                  </a:solidFill>
                  <a:latin typeface="Montserrat" pitchFamily="2" charset="77"/>
                </a:rPr>
                <a:t>. Level</a:t>
              </a:r>
            </a:p>
          </p:txBody>
        </p:sp>
        <p:sp>
          <p:nvSpPr>
            <p:cNvPr id="28" name="TextBox 8">
              <a:extLst>
                <a:ext uri="{FF2B5EF4-FFF2-40B4-BE49-F238E27FC236}">
                  <a16:creationId xmlns:a16="http://schemas.microsoft.com/office/drawing/2014/main" id="{A67F9B39-8437-826E-7BC9-BD86AAB0E2E0}"/>
                </a:ext>
              </a:extLst>
            </p:cNvPr>
            <p:cNvSpPr txBox="1"/>
            <p:nvPr/>
          </p:nvSpPr>
          <p:spPr>
            <a:xfrm>
              <a:off x="16914623" y="6009501"/>
              <a:ext cx="1424256" cy="321737"/>
            </a:xfrm>
            <a:prstGeom prst="rect">
              <a:avLst/>
            </a:prstGeom>
          </p:spPr>
          <p:txBody>
            <a:bodyPr wrap="square" lIns="0" tIns="0" rIns="0" bIns="0" rtlCol="0" anchor="t">
              <a:spAutoFit/>
            </a:bodyPr>
            <a:lstStyle/>
            <a:p>
              <a:r>
                <a:rPr lang="en-US" b="1" dirty="0">
                  <a:solidFill>
                    <a:srgbClr val="404040"/>
                  </a:solidFill>
                  <a:latin typeface="Montserrat" pitchFamily="2" charset="77"/>
                </a:rPr>
                <a:t>Diabetes</a:t>
              </a:r>
            </a:p>
          </p:txBody>
        </p:sp>
        <p:sp>
          <p:nvSpPr>
            <p:cNvPr id="29" name="TextBox 8">
              <a:extLst>
                <a:ext uri="{FF2B5EF4-FFF2-40B4-BE49-F238E27FC236}">
                  <a16:creationId xmlns:a16="http://schemas.microsoft.com/office/drawing/2014/main" id="{F34DD2EA-568E-B737-AEC2-57B0C3891260}"/>
                </a:ext>
              </a:extLst>
            </p:cNvPr>
            <p:cNvSpPr txBox="1"/>
            <p:nvPr/>
          </p:nvSpPr>
          <p:spPr>
            <a:xfrm>
              <a:off x="16914623" y="5399902"/>
              <a:ext cx="1190848" cy="321737"/>
            </a:xfrm>
            <a:prstGeom prst="rect">
              <a:avLst/>
            </a:prstGeom>
          </p:spPr>
          <p:txBody>
            <a:bodyPr wrap="square" lIns="0" tIns="0" rIns="0" bIns="0" rtlCol="0" anchor="t">
              <a:spAutoFit/>
            </a:bodyPr>
            <a:lstStyle/>
            <a:p>
              <a:r>
                <a:rPr lang="en-US" b="1" dirty="0">
                  <a:solidFill>
                    <a:srgbClr val="404040"/>
                  </a:solidFill>
                  <a:latin typeface="Montserrat" pitchFamily="2" charset="77"/>
                </a:rPr>
                <a:t>Healthy</a:t>
              </a:r>
            </a:p>
          </p:txBody>
        </p:sp>
        <p:cxnSp>
          <p:nvCxnSpPr>
            <p:cNvPr id="30" name="Straight Arrow Connector 29">
              <a:extLst>
                <a:ext uri="{FF2B5EF4-FFF2-40B4-BE49-F238E27FC236}">
                  <a16:creationId xmlns:a16="http://schemas.microsoft.com/office/drawing/2014/main" id="{1A1251DC-AE88-C0F4-CB47-5D7DDCF69558}"/>
                </a:ext>
              </a:extLst>
            </p:cNvPr>
            <p:cNvCxnSpPr>
              <a:cxnSpLocks/>
            </p:cNvCxnSpPr>
            <p:nvPr/>
          </p:nvCxnSpPr>
          <p:spPr>
            <a:xfrm>
              <a:off x="10290543" y="6376506"/>
              <a:ext cx="853309" cy="867282"/>
            </a:xfrm>
            <a:prstGeom prst="straightConnector1">
              <a:avLst/>
            </a:prstGeom>
            <a:ln>
              <a:solidFill>
                <a:srgbClr val="40404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8BF9195-E892-44A4-9568-9B931A2F3370}"/>
                </a:ext>
              </a:extLst>
            </p:cNvPr>
            <p:cNvCxnSpPr>
              <a:cxnSpLocks/>
            </p:cNvCxnSpPr>
            <p:nvPr/>
          </p:nvCxnSpPr>
          <p:spPr>
            <a:xfrm>
              <a:off x="10290543" y="5513944"/>
              <a:ext cx="732865" cy="0"/>
            </a:xfrm>
            <a:prstGeom prst="straightConnector1">
              <a:avLst/>
            </a:prstGeom>
            <a:ln>
              <a:solidFill>
                <a:srgbClr val="40404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C82CFAA-89DF-A8FF-4C9A-E8718BB9F8DE}"/>
                </a:ext>
              </a:extLst>
            </p:cNvPr>
            <p:cNvCxnSpPr>
              <a:cxnSpLocks/>
            </p:cNvCxnSpPr>
            <p:nvPr/>
          </p:nvCxnSpPr>
          <p:spPr>
            <a:xfrm flipV="1">
              <a:off x="10247171" y="4070010"/>
              <a:ext cx="776237" cy="518882"/>
            </a:xfrm>
            <a:prstGeom prst="straightConnector1">
              <a:avLst/>
            </a:prstGeom>
            <a:ln>
              <a:solidFill>
                <a:srgbClr val="40404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3" name="TextBox 8">
              <a:extLst>
                <a:ext uri="{FF2B5EF4-FFF2-40B4-BE49-F238E27FC236}">
                  <a16:creationId xmlns:a16="http://schemas.microsoft.com/office/drawing/2014/main" id="{57A299D4-DCAA-84F3-7BF4-C69280DC3B2A}"/>
                </a:ext>
              </a:extLst>
            </p:cNvPr>
            <p:cNvSpPr txBox="1"/>
            <p:nvPr/>
          </p:nvSpPr>
          <p:spPr>
            <a:xfrm>
              <a:off x="10952313" y="1699806"/>
              <a:ext cx="5956214" cy="321737"/>
            </a:xfrm>
            <a:prstGeom prst="rect">
              <a:avLst/>
            </a:prstGeom>
          </p:spPr>
          <p:txBody>
            <a:bodyPr wrap="square" lIns="0" tIns="0" rIns="0" bIns="0" rtlCol="0" anchor="t">
              <a:spAutoFit/>
            </a:bodyPr>
            <a:lstStyle/>
            <a:p>
              <a:r>
                <a:rPr lang="en-US" b="1" dirty="0">
                  <a:solidFill>
                    <a:srgbClr val="404040"/>
                  </a:solidFill>
                  <a:latin typeface="Montserrat" pitchFamily="2" charset="77"/>
                </a:rPr>
                <a:t>Forward Propagation == network predicts</a:t>
              </a:r>
            </a:p>
          </p:txBody>
        </p:sp>
        <p:cxnSp>
          <p:nvCxnSpPr>
            <p:cNvPr id="34" name="Straight Arrow Connector 33">
              <a:extLst>
                <a:ext uri="{FF2B5EF4-FFF2-40B4-BE49-F238E27FC236}">
                  <a16:creationId xmlns:a16="http://schemas.microsoft.com/office/drawing/2014/main" id="{272D97CE-BFAA-D781-3ADF-CBBA54F0EDBF}"/>
                </a:ext>
              </a:extLst>
            </p:cNvPr>
            <p:cNvCxnSpPr>
              <a:cxnSpLocks/>
            </p:cNvCxnSpPr>
            <p:nvPr/>
          </p:nvCxnSpPr>
          <p:spPr>
            <a:xfrm>
              <a:off x="16908527" y="4987878"/>
              <a:ext cx="507176" cy="311317"/>
            </a:xfrm>
            <a:prstGeom prst="straightConnector1">
              <a:avLst/>
            </a:prstGeom>
            <a:ln>
              <a:solidFill>
                <a:srgbClr val="40404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9391E8B5-743B-6252-DB0E-9A63EF1F418A}"/>
                </a:ext>
              </a:extLst>
            </p:cNvPr>
            <p:cNvCxnSpPr>
              <a:cxnSpLocks/>
            </p:cNvCxnSpPr>
            <p:nvPr/>
          </p:nvCxnSpPr>
          <p:spPr>
            <a:xfrm flipV="1">
              <a:off x="16908527" y="6325709"/>
              <a:ext cx="507176" cy="346457"/>
            </a:xfrm>
            <a:prstGeom prst="straightConnector1">
              <a:avLst/>
            </a:prstGeom>
            <a:ln>
              <a:solidFill>
                <a:srgbClr val="404040">
                  <a:alpha val="89804"/>
                </a:srgbClr>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39193F09-C7AB-138F-637E-421DB22DF311}"/>
                </a:ext>
              </a:extLst>
            </p:cNvPr>
            <p:cNvSpPr/>
            <p:nvPr/>
          </p:nvSpPr>
          <p:spPr>
            <a:xfrm>
              <a:off x="8963584" y="4755644"/>
              <a:ext cx="1623745" cy="144781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47" name="Freeform 4">
            <a:extLst>
              <a:ext uri="{FF2B5EF4-FFF2-40B4-BE49-F238E27FC236}">
                <a16:creationId xmlns:a16="http://schemas.microsoft.com/office/drawing/2014/main" id="{B8027E90-A66C-B4A7-F147-57E4C27CF52B}"/>
              </a:ext>
            </a:extLst>
          </p:cNvPr>
          <p:cNvSpPr/>
          <p:nvPr/>
        </p:nvSpPr>
        <p:spPr>
          <a:xfrm>
            <a:off x="0" y="1"/>
            <a:ext cx="939346"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Tree>
    <p:extLst>
      <p:ext uri="{BB962C8B-B14F-4D97-AF65-F5344CB8AC3E}">
        <p14:creationId xmlns:p14="http://schemas.microsoft.com/office/powerpoint/2010/main" val="225904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Graphic 33" descr="Sailboat with solid fill">
            <a:extLst>
              <a:ext uri="{FF2B5EF4-FFF2-40B4-BE49-F238E27FC236}">
                <a16:creationId xmlns:a16="http://schemas.microsoft.com/office/drawing/2014/main" id="{C3337F65-7EE6-D917-C8F4-FEC96119B7C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5237">
            <a:off x="9329748" y="6639179"/>
            <a:ext cx="3505200" cy="3505200"/>
          </a:xfrm>
          <a:prstGeom prst="rect">
            <a:avLst/>
          </a:prstGeom>
        </p:spPr>
      </p:pic>
      <p:grpSp>
        <p:nvGrpSpPr>
          <p:cNvPr id="26" name="Group 25">
            <a:extLst>
              <a:ext uri="{FF2B5EF4-FFF2-40B4-BE49-F238E27FC236}">
                <a16:creationId xmlns:a16="http://schemas.microsoft.com/office/drawing/2014/main" id="{FCDB0310-9D80-D00C-C5D2-73034C3610EE}"/>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BE22662B-341E-BC66-3C51-49A0A55F9A2F}"/>
                </a:ext>
              </a:extLst>
            </p:cNvPr>
            <p:cNvGrpSpPr/>
            <p:nvPr/>
          </p:nvGrpSpPr>
          <p:grpSpPr>
            <a:xfrm>
              <a:off x="-152400" y="8953500"/>
              <a:ext cx="3962400" cy="1524000"/>
              <a:chOff x="-152400" y="8953500"/>
              <a:chExt cx="3962400" cy="1524000"/>
            </a:xfrm>
          </p:grpSpPr>
          <p:pic>
            <p:nvPicPr>
              <p:cNvPr id="6" name="Graphic 5" descr="Wave with solid fill">
                <a:extLst>
                  <a:ext uri="{FF2B5EF4-FFF2-40B4-BE49-F238E27FC236}">
                    <a16:creationId xmlns:a16="http://schemas.microsoft.com/office/drawing/2014/main" id="{A0693183-F2DC-92C8-D028-32D5EB2300D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7" name="Graphic 6" descr="Wave with solid fill">
                <a:extLst>
                  <a:ext uri="{FF2B5EF4-FFF2-40B4-BE49-F238E27FC236}">
                    <a16:creationId xmlns:a16="http://schemas.microsoft.com/office/drawing/2014/main" id="{9CB31B6E-8E3B-FC80-9FA8-5669D0FE74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8" name="Graphic 7" descr="Wave with solid fill">
                <a:extLst>
                  <a:ext uri="{FF2B5EF4-FFF2-40B4-BE49-F238E27FC236}">
                    <a16:creationId xmlns:a16="http://schemas.microsoft.com/office/drawing/2014/main" id="{315C5B5A-8E1F-42B2-9C1B-4A4AE6A1E31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D026AA4-CFFE-F6E6-D416-5DE7DF6AA93B}"/>
                </a:ext>
              </a:extLst>
            </p:cNvPr>
            <p:cNvGrpSpPr/>
            <p:nvPr/>
          </p:nvGrpSpPr>
          <p:grpSpPr>
            <a:xfrm>
              <a:off x="3505200" y="8953500"/>
              <a:ext cx="3962400" cy="1524000"/>
              <a:chOff x="-152400" y="8953500"/>
              <a:chExt cx="3962400" cy="1524000"/>
            </a:xfrm>
          </p:grpSpPr>
          <p:pic>
            <p:nvPicPr>
              <p:cNvPr id="11" name="Graphic 10" descr="Wave with solid fill">
                <a:extLst>
                  <a:ext uri="{FF2B5EF4-FFF2-40B4-BE49-F238E27FC236}">
                    <a16:creationId xmlns:a16="http://schemas.microsoft.com/office/drawing/2014/main" id="{45136616-B9C2-0A29-0865-4D9AB0DEAF4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2" name="Graphic 11" descr="Wave with solid fill">
                <a:extLst>
                  <a:ext uri="{FF2B5EF4-FFF2-40B4-BE49-F238E27FC236}">
                    <a16:creationId xmlns:a16="http://schemas.microsoft.com/office/drawing/2014/main" id="{D266C862-4CBB-3B14-79E4-A6BD8C335C7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3" name="Graphic 12" descr="Wave with solid fill">
                <a:extLst>
                  <a:ext uri="{FF2B5EF4-FFF2-40B4-BE49-F238E27FC236}">
                    <a16:creationId xmlns:a16="http://schemas.microsoft.com/office/drawing/2014/main" id="{9E8CDD94-67CD-FBEA-C1B8-950CB2F44F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4" name="Group 13">
              <a:extLst>
                <a:ext uri="{FF2B5EF4-FFF2-40B4-BE49-F238E27FC236}">
                  <a16:creationId xmlns:a16="http://schemas.microsoft.com/office/drawing/2014/main" id="{AB525DC6-764E-99CE-355E-AAB607D78E75}"/>
                </a:ext>
              </a:extLst>
            </p:cNvPr>
            <p:cNvGrpSpPr/>
            <p:nvPr/>
          </p:nvGrpSpPr>
          <p:grpSpPr>
            <a:xfrm>
              <a:off x="7162800" y="8953500"/>
              <a:ext cx="3962400" cy="1524000"/>
              <a:chOff x="-152400" y="8953500"/>
              <a:chExt cx="3962400" cy="1524000"/>
            </a:xfrm>
          </p:grpSpPr>
          <p:pic>
            <p:nvPicPr>
              <p:cNvPr id="15" name="Graphic 14" descr="Wave with solid fill">
                <a:extLst>
                  <a:ext uri="{FF2B5EF4-FFF2-40B4-BE49-F238E27FC236}">
                    <a16:creationId xmlns:a16="http://schemas.microsoft.com/office/drawing/2014/main" id="{B8E31DD1-CD21-5013-C322-E6ABF8BCBE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6" name="Graphic 15" descr="Wave with solid fill">
                <a:extLst>
                  <a:ext uri="{FF2B5EF4-FFF2-40B4-BE49-F238E27FC236}">
                    <a16:creationId xmlns:a16="http://schemas.microsoft.com/office/drawing/2014/main" id="{2F99C5A0-C56D-2E53-9846-C55100810F5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7" name="Graphic 16" descr="Wave with solid fill">
                <a:extLst>
                  <a:ext uri="{FF2B5EF4-FFF2-40B4-BE49-F238E27FC236}">
                    <a16:creationId xmlns:a16="http://schemas.microsoft.com/office/drawing/2014/main" id="{16671B08-04A6-4476-325E-BCCFACF1DC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8" name="Group 17">
              <a:extLst>
                <a:ext uri="{FF2B5EF4-FFF2-40B4-BE49-F238E27FC236}">
                  <a16:creationId xmlns:a16="http://schemas.microsoft.com/office/drawing/2014/main" id="{9CAD4088-D4E2-47B4-3588-597FF91E8A12}"/>
                </a:ext>
              </a:extLst>
            </p:cNvPr>
            <p:cNvGrpSpPr/>
            <p:nvPr/>
          </p:nvGrpSpPr>
          <p:grpSpPr>
            <a:xfrm>
              <a:off x="108204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97D946E3-32D4-EF01-87B5-DD4F4B2E40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CA063F7-9875-372F-0A15-491F8BDCFF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574E9FDF-3DC0-B393-BC72-4583B3B1CE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22" name="Group 21">
              <a:extLst>
                <a:ext uri="{FF2B5EF4-FFF2-40B4-BE49-F238E27FC236}">
                  <a16:creationId xmlns:a16="http://schemas.microsoft.com/office/drawing/2014/main" id="{529231EA-F7CF-774C-465F-DBBE09BC5F4E}"/>
                </a:ext>
              </a:extLst>
            </p:cNvPr>
            <p:cNvGrpSpPr/>
            <p:nvPr/>
          </p:nvGrpSpPr>
          <p:grpSpPr>
            <a:xfrm>
              <a:off x="14478000" y="8953500"/>
              <a:ext cx="2743200" cy="1524000"/>
              <a:chOff x="-152400" y="8953500"/>
              <a:chExt cx="2743200" cy="1524000"/>
            </a:xfrm>
          </p:grpSpPr>
          <p:pic>
            <p:nvPicPr>
              <p:cNvPr id="23" name="Graphic 22" descr="Wave with solid fill">
                <a:extLst>
                  <a:ext uri="{FF2B5EF4-FFF2-40B4-BE49-F238E27FC236}">
                    <a16:creationId xmlns:a16="http://schemas.microsoft.com/office/drawing/2014/main" id="{89CABBDD-8EDD-84D7-EF22-E697235805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4" name="Graphic 23" descr="Wave with solid fill">
                <a:extLst>
                  <a:ext uri="{FF2B5EF4-FFF2-40B4-BE49-F238E27FC236}">
                    <a16:creationId xmlns:a16="http://schemas.microsoft.com/office/drawing/2014/main" id="{1E027BEE-6ADB-544D-00A7-3EB7553099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37" name="Freeform 7">
            <a:extLst>
              <a:ext uri="{FF2B5EF4-FFF2-40B4-BE49-F238E27FC236}">
                <a16:creationId xmlns:a16="http://schemas.microsoft.com/office/drawing/2014/main" id="{1BFD04B8-D236-9D96-EA37-62F8FAFBF266}"/>
              </a:ext>
            </a:extLst>
          </p:cNvPr>
          <p:cNvSpPr/>
          <p:nvPr/>
        </p:nvSpPr>
        <p:spPr>
          <a:xfrm>
            <a:off x="800280" y="4487553"/>
            <a:ext cx="4041023" cy="1606502"/>
          </a:xfrm>
          <a:custGeom>
            <a:avLst/>
            <a:gdLst/>
            <a:ahLst/>
            <a:cxnLst>
              <a:cxn ang="0">
                <a:pos x="wd2" y="hd2"/>
              </a:cxn>
              <a:cxn ang="5400000">
                <a:pos x="wd2" y="hd2"/>
              </a:cxn>
              <a:cxn ang="10800000">
                <a:pos x="wd2" y="hd2"/>
              </a:cxn>
              <a:cxn ang="16200000">
                <a:pos x="wd2" y="hd2"/>
              </a:cxn>
            </a:cxnLst>
            <a:rect l="0" t="0" r="r" b="b"/>
            <a:pathLst>
              <a:path w="21600" h="21600" extrusionOk="0">
                <a:moveTo>
                  <a:pt x="21255" y="6991"/>
                </a:moveTo>
                <a:cubicBezTo>
                  <a:pt x="12526" y="6991"/>
                  <a:pt x="12526" y="6991"/>
                  <a:pt x="12526" y="6991"/>
                </a:cubicBezTo>
                <a:cubicBezTo>
                  <a:pt x="11663" y="3495"/>
                  <a:pt x="11663" y="3495"/>
                  <a:pt x="11663" y="3495"/>
                </a:cubicBezTo>
                <a:cubicBezTo>
                  <a:pt x="10800" y="0"/>
                  <a:pt x="10800" y="0"/>
                  <a:pt x="10800" y="0"/>
                </a:cubicBezTo>
                <a:cubicBezTo>
                  <a:pt x="9937" y="3495"/>
                  <a:pt x="9937" y="3495"/>
                  <a:pt x="9937" y="3495"/>
                </a:cubicBezTo>
                <a:cubicBezTo>
                  <a:pt x="9074" y="6991"/>
                  <a:pt x="9074" y="6991"/>
                  <a:pt x="9074" y="6991"/>
                </a:cubicBezTo>
                <a:cubicBezTo>
                  <a:pt x="1997" y="6991"/>
                  <a:pt x="1997" y="6991"/>
                  <a:pt x="1997" y="6991"/>
                </a:cubicBezTo>
                <a:cubicBezTo>
                  <a:pt x="888" y="6991"/>
                  <a:pt x="0" y="10307"/>
                  <a:pt x="0" y="14340"/>
                </a:cubicBezTo>
                <a:cubicBezTo>
                  <a:pt x="0" y="18373"/>
                  <a:pt x="888" y="21600"/>
                  <a:pt x="1997" y="21600"/>
                </a:cubicBezTo>
                <a:cubicBezTo>
                  <a:pt x="21255" y="21600"/>
                  <a:pt x="21255" y="21600"/>
                  <a:pt x="21255" y="21600"/>
                </a:cubicBezTo>
                <a:cubicBezTo>
                  <a:pt x="21452" y="21600"/>
                  <a:pt x="21600" y="21062"/>
                  <a:pt x="21600" y="20345"/>
                </a:cubicBezTo>
                <a:cubicBezTo>
                  <a:pt x="21600" y="8335"/>
                  <a:pt x="21600" y="8335"/>
                  <a:pt x="21600" y="8335"/>
                </a:cubicBezTo>
                <a:cubicBezTo>
                  <a:pt x="21600" y="7618"/>
                  <a:pt x="21452" y="6991"/>
                  <a:pt x="21255" y="6991"/>
                </a:cubicBezTo>
                <a:close/>
              </a:path>
            </a:pathLst>
          </a:custGeom>
          <a:solidFill>
            <a:srgbClr val="B1403F"/>
          </a:solidFill>
          <a:ln w="12700">
            <a:miter lim="400000"/>
          </a:ln>
        </p:spPr>
        <p:txBody>
          <a:bodyPr lIns="45719" rIns="45719"/>
          <a:lstStyle/>
          <a:p>
            <a:endParaRPr/>
          </a:p>
        </p:txBody>
      </p:sp>
      <p:sp>
        <p:nvSpPr>
          <p:cNvPr id="38" name="Freeform 8">
            <a:extLst>
              <a:ext uri="{FF2B5EF4-FFF2-40B4-BE49-F238E27FC236}">
                <a16:creationId xmlns:a16="http://schemas.microsoft.com/office/drawing/2014/main" id="{AA796C8F-D2D4-06BE-4F9E-97B9EDFA647A}"/>
              </a:ext>
            </a:extLst>
          </p:cNvPr>
          <p:cNvSpPr/>
          <p:nvPr/>
        </p:nvSpPr>
        <p:spPr>
          <a:xfrm>
            <a:off x="13582086" y="4458827"/>
            <a:ext cx="4041023" cy="1642761"/>
          </a:xfrm>
          <a:custGeom>
            <a:avLst/>
            <a:gdLst/>
            <a:ahLst/>
            <a:cxnLst>
              <a:cxn ang="0">
                <a:pos x="wd2" y="hd2"/>
              </a:cxn>
              <a:cxn ang="5400000">
                <a:pos x="wd2" y="hd2"/>
              </a:cxn>
              <a:cxn ang="10800000">
                <a:pos x="wd2" y="hd2"/>
              </a:cxn>
              <a:cxn ang="16200000">
                <a:pos x="wd2" y="hd2"/>
              </a:cxn>
            </a:cxnLst>
            <a:rect l="0" t="0" r="r" b="b"/>
            <a:pathLst>
              <a:path w="21600" h="21600" extrusionOk="0">
                <a:moveTo>
                  <a:pt x="19603" y="21600"/>
                </a:moveTo>
                <a:cubicBezTo>
                  <a:pt x="345" y="21600"/>
                  <a:pt x="345" y="21600"/>
                  <a:pt x="345" y="21600"/>
                </a:cubicBezTo>
                <a:cubicBezTo>
                  <a:pt x="148" y="21600"/>
                  <a:pt x="0" y="20975"/>
                  <a:pt x="0" y="20261"/>
                </a:cubicBezTo>
                <a:cubicBezTo>
                  <a:pt x="0" y="8301"/>
                  <a:pt x="0" y="8301"/>
                  <a:pt x="0" y="8301"/>
                </a:cubicBezTo>
                <a:cubicBezTo>
                  <a:pt x="0" y="7587"/>
                  <a:pt x="148" y="7051"/>
                  <a:pt x="345" y="7051"/>
                </a:cubicBezTo>
                <a:cubicBezTo>
                  <a:pt x="9074" y="7051"/>
                  <a:pt x="9074" y="7051"/>
                  <a:pt x="9074" y="7051"/>
                </a:cubicBezTo>
                <a:cubicBezTo>
                  <a:pt x="9937" y="3570"/>
                  <a:pt x="9937" y="3570"/>
                  <a:pt x="9937" y="3570"/>
                </a:cubicBezTo>
                <a:cubicBezTo>
                  <a:pt x="10800" y="0"/>
                  <a:pt x="10800" y="0"/>
                  <a:pt x="10800" y="0"/>
                </a:cubicBezTo>
                <a:cubicBezTo>
                  <a:pt x="11663" y="3570"/>
                  <a:pt x="11663" y="3570"/>
                  <a:pt x="11663" y="3570"/>
                </a:cubicBezTo>
                <a:cubicBezTo>
                  <a:pt x="12526" y="7051"/>
                  <a:pt x="12526" y="7051"/>
                  <a:pt x="12526" y="7051"/>
                </a:cubicBezTo>
                <a:cubicBezTo>
                  <a:pt x="19603" y="7051"/>
                  <a:pt x="19603" y="7051"/>
                  <a:pt x="19603" y="7051"/>
                </a:cubicBezTo>
                <a:cubicBezTo>
                  <a:pt x="20712" y="7051"/>
                  <a:pt x="21600" y="10264"/>
                  <a:pt x="21600" y="14281"/>
                </a:cubicBezTo>
                <a:cubicBezTo>
                  <a:pt x="21600" y="18298"/>
                  <a:pt x="20712" y="21600"/>
                  <a:pt x="19603" y="21600"/>
                </a:cubicBezTo>
                <a:close/>
              </a:path>
            </a:pathLst>
          </a:custGeom>
          <a:solidFill>
            <a:schemeClr val="bg1">
              <a:lumMod val="85000"/>
            </a:schemeClr>
          </a:solidFill>
          <a:ln w="12700">
            <a:miter lim="400000"/>
          </a:ln>
        </p:spPr>
        <p:txBody>
          <a:bodyPr lIns="45719" rIns="45719"/>
          <a:lstStyle/>
          <a:p>
            <a:endParaRPr/>
          </a:p>
        </p:txBody>
      </p:sp>
      <p:sp>
        <p:nvSpPr>
          <p:cNvPr id="39" name="Freeform 9">
            <a:extLst>
              <a:ext uri="{FF2B5EF4-FFF2-40B4-BE49-F238E27FC236}">
                <a16:creationId xmlns:a16="http://schemas.microsoft.com/office/drawing/2014/main" id="{01E2FDAC-AE88-C89E-F430-7A9E707BB2A6}"/>
              </a:ext>
            </a:extLst>
          </p:cNvPr>
          <p:cNvSpPr/>
          <p:nvPr/>
        </p:nvSpPr>
        <p:spPr>
          <a:xfrm flipV="1">
            <a:off x="5060883" y="4500850"/>
            <a:ext cx="4041022"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FB5ED"/>
          </a:solidFill>
          <a:ln w="12700">
            <a:miter lim="400000"/>
          </a:ln>
        </p:spPr>
        <p:txBody>
          <a:bodyPr lIns="45719" rIns="45719"/>
          <a:lstStyle/>
          <a:p>
            <a:endParaRPr lang="en-DK" dirty="0"/>
          </a:p>
        </p:txBody>
      </p:sp>
      <p:sp>
        <p:nvSpPr>
          <p:cNvPr id="50" name="Rectangle 33">
            <a:extLst>
              <a:ext uri="{FF2B5EF4-FFF2-40B4-BE49-F238E27FC236}">
                <a16:creationId xmlns:a16="http://schemas.microsoft.com/office/drawing/2014/main" id="{20925914-2917-49B2-E895-2981264F4D26}"/>
              </a:ext>
            </a:extLst>
          </p:cNvPr>
          <p:cNvSpPr txBox="1"/>
          <p:nvPr/>
        </p:nvSpPr>
        <p:spPr>
          <a:xfrm>
            <a:off x="13820740" y="5384461"/>
            <a:ext cx="3422412" cy="369332"/>
          </a:xfrm>
          <a:prstGeom prst="rect">
            <a:avLst/>
          </a:prstGeom>
          <a:solidFill>
            <a:schemeClr val="bg1">
              <a:lumMod val="8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MODEL EVALUATION</a:t>
            </a:r>
            <a:endParaRPr sz="2400" dirty="0"/>
          </a:p>
        </p:txBody>
      </p:sp>
      <p:sp>
        <p:nvSpPr>
          <p:cNvPr id="54" name="Rectangle 33">
            <a:extLst>
              <a:ext uri="{FF2B5EF4-FFF2-40B4-BE49-F238E27FC236}">
                <a16:creationId xmlns:a16="http://schemas.microsoft.com/office/drawing/2014/main" id="{46871D1F-1B1E-8F55-1261-18C148FBEF7B}"/>
              </a:ext>
            </a:extLst>
          </p:cNvPr>
          <p:cNvSpPr txBox="1"/>
          <p:nvPr/>
        </p:nvSpPr>
        <p:spPr>
          <a:xfrm>
            <a:off x="1320428" y="5372100"/>
            <a:ext cx="3093796"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COLLECTION</a:t>
            </a:r>
            <a:endParaRPr sz="2400" dirty="0"/>
          </a:p>
        </p:txBody>
      </p:sp>
      <p:sp>
        <p:nvSpPr>
          <p:cNvPr id="59" name="Shape">
            <a:extLst>
              <a:ext uri="{FF2B5EF4-FFF2-40B4-BE49-F238E27FC236}">
                <a16:creationId xmlns:a16="http://schemas.microsoft.com/office/drawing/2014/main" id="{E07F6C67-95B2-F2F5-F51E-AAE5D6757D13}"/>
              </a:ext>
            </a:extLst>
          </p:cNvPr>
          <p:cNvSpPr/>
          <p:nvPr/>
        </p:nvSpPr>
        <p:spPr>
          <a:xfrm>
            <a:off x="6710246" y="325275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rgbClr val="404040"/>
          </a:solidFill>
          <a:ln w="12700">
            <a:miter lim="400000"/>
          </a:ln>
        </p:spPr>
        <p:txBody>
          <a:bodyPr lIns="121919" tIns="121919" rIns="121919" bIns="121919"/>
          <a:lstStyle/>
          <a:p>
            <a:endParaRPr/>
          </a:p>
        </p:txBody>
      </p:sp>
      <p:sp>
        <p:nvSpPr>
          <p:cNvPr id="60" name="Shape">
            <a:extLst>
              <a:ext uri="{FF2B5EF4-FFF2-40B4-BE49-F238E27FC236}">
                <a16:creationId xmlns:a16="http://schemas.microsoft.com/office/drawing/2014/main" id="{D09D6B30-BBF8-546F-DF0D-9CD55F576823}"/>
              </a:ext>
            </a:extLst>
          </p:cNvPr>
          <p:cNvSpPr>
            <a:spLocks noChangeAspect="1"/>
          </p:cNvSpPr>
          <p:nvPr/>
        </p:nvSpPr>
        <p:spPr>
          <a:xfrm>
            <a:off x="7391400" y="3162300"/>
            <a:ext cx="699306" cy="699306"/>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rgbClr val="404040"/>
          </a:solidFill>
          <a:ln w="12700">
            <a:miter lim="400000"/>
          </a:ln>
        </p:spPr>
        <p:txBody>
          <a:bodyPr lIns="121919" tIns="121919" rIns="121919" bIns="121919"/>
          <a:lstStyle/>
          <a:p>
            <a:endParaRPr/>
          </a:p>
        </p:txBody>
      </p:sp>
      <p:sp>
        <p:nvSpPr>
          <p:cNvPr id="63" name="Shape">
            <a:extLst>
              <a:ext uri="{FF2B5EF4-FFF2-40B4-BE49-F238E27FC236}">
                <a16:creationId xmlns:a16="http://schemas.microsoft.com/office/drawing/2014/main" id="{1C3AE5CD-B4BF-1B12-A1F6-2CCA288BE29F}"/>
              </a:ext>
            </a:extLst>
          </p:cNvPr>
          <p:cNvSpPr>
            <a:spLocks noChangeAspect="1"/>
          </p:cNvSpPr>
          <p:nvPr/>
        </p:nvSpPr>
        <p:spPr>
          <a:xfrm>
            <a:off x="2236732" y="3252752"/>
            <a:ext cx="1127838" cy="1008000"/>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rgbClr val="404040"/>
          </a:solidFill>
          <a:ln w="12700">
            <a:miter lim="400000"/>
          </a:ln>
        </p:spPr>
        <p:txBody>
          <a:bodyPr lIns="121919" tIns="121919" rIns="121919" bIns="121919"/>
          <a:lstStyle/>
          <a:p>
            <a:endParaRPr/>
          </a:p>
        </p:txBody>
      </p:sp>
      <p:sp>
        <p:nvSpPr>
          <p:cNvPr id="65" name="Shape">
            <a:extLst>
              <a:ext uri="{FF2B5EF4-FFF2-40B4-BE49-F238E27FC236}">
                <a16:creationId xmlns:a16="http://schemas.microsoft.com/office/drawing/2014/main" id="{42527BC8-1BFD-FEBB-D5C3-E9B5CBB94055}"/>
              </a:ext>
            </a:extLst>
          </p:cNvPr>
          <p:cNvSpPr/>
          <p:nvPr/>
        </p:nvSpPr>
        <p:spPr>
          <a:xfrm>
            <a:off x="15026924" y="3340113"/>
            <a:ext cx="1151345" cy="1042809"/>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bg1">
              <a:lumMod val="85000"/>
            </a:schemeClr>
          </a:solidFill>
          <a:ln w="12700">
            <a:miter lim="400000"/>
          </a:ln>
        </p:spPr>
        <p:txBody>
          <a:bodyPr lIns="121919" tIns="121919" rIns="121919" bIns="121919"/>
          <a:lstStyle/>
          <a:p>
            <a:endParaRPr/>
          </a:p>
        </p:txBody>
      </p:sp>
      <p:pic>
        <p:nvPicPr>
          <p:cNvPr id="2" name="Picture 1" descr="A blue and black logo&#10;&#10;Description automatically generated">
            <a:extLst>
              <a:ext uri="{FF2B5EF4-FFF2-40B4-BE49-F238E27FC236}">
                <a16:creationId xmlns:a16="http://schemas.microsoft.com/office/drawing/2014/main" id="{9E5AEAF9-CDFF-E9B9-8BEA-90DF7478346A}"/>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3" name="TextBox 2">
            <a:extLst>
              <a:ext uri="{FF2B5EF4-FFF2-40B4-BE49-F238E27FC236}">
                <a16:creationId xmlns:a16="http://schemas.microsoft.com/office/drawing/2014/main" id="{EC33DFB4-F9D5-DFCF-30DB-36080838BA35}"/>
              </a:ext>
            </a:extLst>
          </p:cNvPr>
          <p:cNvSpPr txBox="1"/>
          <p:nvPr/>
        </p:nvSpPr>
        <p:spPr>
          <a:xfrm>
            <a:off x="5361451" y="5154969"/>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EXPLORATORY DATA ANALYSIS</a:t>
            </a:r>
          </a:p>
        </p:txBody>
      </p:sp>
      <p:sp>
        <p:nvSpPr>
          <p:cNvPr id="27" name="TextBox 26">
            <a:extLst>
              <a:ext uri="{FF2B5EF4-FFF2-40B4-BE49-F238E27FC236}">
                <a16:creationId xmlns:a16="http://schemas.microsoft.com/office/drawing/2014/main" id="{4B54D961-E6A3-7A6F-B8C4-D6B4CDC49E72}"/>
              </a:ext>
            </a:extLst>
          </p:cNvPr>
          <p:cNvSpPr txBox="1"/>
          <p:nvPr/>
        </p:nvSpPr>
        <p:spPr>
          <a:xfrm>
            <a:off x="5479473" y="7128707"/>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CLEANING, SET-UP &amp; NORMALIZATION</a:t>
            </a:r>
          </a:p>
        </p:txBody>
      </p:sp>
      <p:sp>
        <p:nvSpPr>
          <p:cNvPr id="28" name="Rectangle 33">
            <a:extLst>
              <a:ext uri="{FF2B5EF4-FFF2-40B4-BE49-F238E27FC236}">
                <a16:creationId xmlns:a16="http://schemas.microsoft.com/office/drawing/2014/main" id="{09459FE5-15BF-C898-1DCA-B5E44C393721}"/>
              </a:ext>
            </a:extLst>
          </p:cNvPr>
          <p:cNvSpPr txBox="1"/>
          <p:nvPr/>
        </p:nvSpPr>
        <p:spPr>
          <a:xfrm>
            <a:off x="2598464" y="7371574"/>
            <a:ext cx="2781211" cy="36933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PREPROCESSING</a:t>
            </a:r>
            <a:endParaRPr sz="2400" dirty="0"/>
          </a:p>
        </p:txBody>
      </p:sp>
      <p:sp>
        <p:nvSpPr>
          <p:cNvPr id="5" name="Freeform 9">
            <a:extLst>
              <a:ext uri="{FF2B5EF4-FFF2-40B4-BE49-F238E27FC236}">
                <a16:creationId xmlns:a16="http://schemas.microsoft.com/office/drawing/2014/main" id="{FCE8AA5E-EA87-4183-698F-6A2EE8E07F13}"/>
              </a:ext>
            </a:extLst>
          </p:cNvPr>
          <p:cNvSpPr/>
          <p:nvPr/>
        </p:nvSpPr>
        <p:spPr>
          <a:xfrm flipV="1">
            <a:off x="9321485" y="4469155"/>
            <a:ext cx="4041021" cy="1643299"/>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8EB4E3"/>
          </a:solidFill>
          <a:ln w="12700">
            <a:miter lim="400000"/>
          </a:ln>
        </p:spPr>
        <p:txBody>
          <a:bodyPr lIns="45719" rIns="45719"/>
          <a:lstStyle/>
          <a:p>
            <a:endParaRPr/>
          </a:p>
        </p:txBody>
      </p:sp>
      <p:sp>
        <p:nvSpPr>
          <p:cNvPr id="25" name="Rectangle 33">
            <a:extLst>
              <a:ext uri="{FF2B5EF4-FFF2-40B4-BE49-F238E27FC236}">
                <a16:creationId xmlns:a16="http://schemas.microsoft.com/office/drawing/2014/main" id="{D57CD901-6A37-7F42-E200-53E9037BA91E}"/>
              </a:ext>
            </a:extLst>
          </p:cNvPr>
          <p:cNvSpPr txBox="1"/>
          <p:nvPr/>
        </p:nvSpPr>
        <p:spPr>
          <a:xfrm>
            <a:off x="10039511" y="5384461"/>
            <a:ext cx="2609689"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ANALYSIS</a:t>
            </a:r>
            <a:endParaRPr sz="2400" dirty="0"/>
          </a:p>
        </p:txBody>
      </p:sp>
      <p:sp>
        <p:nvSpPr>
          <p:cNvPr id="29" name="Shape">
            <a:extLst>
              <a:ext uri="{FF2B5EF4-FFF2-40B4-BE49-F238E27FC236}">
                <a16:creationId xmlns:a16="http://schemas.microsoft.com/office/drawing/2014/main" id="{64F731CA-5CD7-A823-F966-4E228003D6C6}"/>
              </a:ext>
            </a:extLst>
          </p:cNvPr>
          <p:cNvSpPr>
            <a:spLocks noChangeAspect="1"/>
          </p:cNvSpPr>
          <p:nvPr/>
        </p:nvSpPr>
        <p:spPr>
          <a:xfrm>
            <a:off x="10706293" y="3261300"/>
            <a:ext cx="1257107" cy="1044000"/>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rgbClr val="404040"/>
          </a:solidFill>
          <a:ln w="12700">
            <a:miter lim="400000"/>
          </a:ln>
        </p:spPr>
        <p:txBody>
          <a:bodyPr lIns="121919" tIns="121919" rIns="121919" bIns="121919"/>
          <a:lstStyle/>
          <a:p>
            <a:endParaRPr/>
          </a:p>
        </p:txBody>
      </p:sp>
      <p:sp>
        <p:nvSpPr>
          <p:cNvPr id="30" name="TextBox 3">
            <a:extLst>
              <a:ext uri="{FF2B5EF4-FFF2-40B4-BE49-F238E27FC236}">
                <a16:creationId xmlns:a16="http://schemas.microsoft.com/office/drawing/2014/main" id="{24DE9F5F-1056-6A9D-31A2-DAA74DAF3E29}"/>
              </a:ext>
            </a:extLst>
          </p:cNvPr>
          <p:cNvSpPr txBox="1"/>
          <p:nvPr/>
        </p:nvSpPr>
        <p:spPr>
          <a:xfrm>
            <a:off x="3786753" y="1080000"/>
            <a:ext cx="10285968"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CONTINUING OUR JOURNEY</a:t>
            </a:r>
          </a:p>
        </p:txBody>
      </p:sp>
    </p:spTree>
    <p:extLst>
      <p:ext uri="{BB962C8B-B14F-4D97-AF65-F5344CB8AC3E}">
        <p14:creationId xmlns:p14="http://schemas.microsoft.com/office/powerpoint/2010/main" val="11960629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05C9BA98-CBAC-5F41-CF61-D9E810FAE586}"/>
              </a:ext>
            </a:extLst>
          </p:cNvPr>
          <p:cNvSpPr/>
          <p:nvPr/>
        </p:nvSpPr>
        <p:spPr>
          <a:xfrm>
            <a:off x="-15467" y="0"/>
            <a:ext cx="9159467"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11" name="Picture 10" descr="A blue and black logo&#10;&#10;Description automatically generated">
            <a:extLst>
              <a:ext uri="{FF2B5EF4-FFF2-40B4-BE49-F238E27FC236}">
                <a16:creationId xmlns:a16="http://schemas.microsoft.com/office/drawing/2014/main" id="{0CF7C282-3770-5642-50D8-A43524D12E7E}"/>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4" name="TextBox 7">
            <a:extLst>
              <a:ext uri="{FF2B5EF4-FFF2-40B4-BE49-F238E27FC236}">
                <a16:creationId xmlns:a16="http://schemas.microsoft.com/office/drawing/2014/main" id="{1AC8FDE3-0D84-B873-094B-799553FA1375}"/>
              </a:ext>
            </a:extLst>
          </p:cNvPr>
          <p:cNvSpPr txBox="1"/>
          <p:nvPr/>
        </p:nvSpPr>
        <p:spPr>
          <a:xfrm>
            <a:off x="1299579" y="575781"/>
            <a:ext cx="6529373" cy="1661993"/>
          </a:xfrm>
          <a:prstGeom prst="rect">
            <a:avLst/>
          </a:prstGeom>
        </p:spPr>
        <p:txBody>
          <a:bodyPr wrap="square" lIns="0" tIns="0" rIns="0" bIns="0" rtlCol="0" anchor="t">
            <a:spAutoFit/>
          </a:bodyPr>
          <a:lstStyle/>
          <a:p>
            <a:pPr algn="ctr">
              <a:spcBef>
                <a:spcPct val="0"/>
              </a:spcBef>
            </a:pPr>
            <a:r>
              <a:rPr lang="en-US" sz="5400" b="1" dirty="0">
                <a:solidFill>
                  <a:srgbClr val="404040"/>
                </a:solidFill>
                <a:latin typeface="Montserrat" pitchFamily="2" charset="77"/>
              </a:rPr>
              <a:t>MEDICAL IMAGE ANALYSIS</a:t>
            </a:r>
          </a:p>
        </p:txBody>
      </p:sp>
      <p:sp>
        <p:nvSpPr>
          <p:cNvPr id="57" name="TextBox 8">
            <a:extLst>
              <a:ext uri="{FF2B5EF4-FFF2-40B4-BE49-F238E27FC236}">
                <a16:creationId xmlns:a16="http://schemas.microsoft.com/office/drawing/2014/main" id="{9B7B4DBC-9037-2DD1-79D8-579FF04F6CE1}"/>
              </a:ext>
            </a:extLst>
          </p:cNvPr>
          <p:cNvSpPr txBox="1"/>
          <p:nvPr/>
        </p:nvSpPr>
        <p:spPr>
          <a:xfrm>
            <a:off x="911564" y="4884175"/>
            <a:ext cx="7539028" cy="5131854"/>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There are different types of neural networks (NNs)</a:t>
            </a:r>
          </a:p>
          <a:p>
            <a:pPr>
              <a:lnSpc>
                <a:spcPts val="4480"/>
              </a:lnSpc>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Different neural networks are good for different data and tasks</a:t>
            </a:r>
          </a:p>
          <a:p>
            <a:pPr>
              <a:lnSpc>
                <a:spcPts val="4480"/>
              </a:lnSpc>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NNs for </a:t>
            </a:r>
            <a:r>
              <a:rPr lang="en-US" sz="2600" b="1" dirty="0">
                <a:solidFill>
                  <a:srgbClr val="404040"/>
                </a:solidFill>
                <a:latin typeface="Montserrat" pitchFamily="2" charset="77"/>
              </a:rPr>
              <a:t>medical image </a:t>
            </a:r>
            <a:r>
              <a:rPr lang="en-US" sz="2600" dirty="0">
                <a:solidFill>
                  <a:srgbClr val="404040"/>
                </a:solidFill>
                <a:latin typeface="Montserrat" pitchFamily="2" charset="77"/>
              </a:rPr>
              <a:t>analysis are often </a:t>
            </a:r>
            <a:r>
              <a:rPr lang="en-US" sz="2600" i="1" dirty="0">
                <a:solidFill>
                  <a:srgbClr val="404040"/>
                </a:solidFill>
                <a:latin typeface="Montserrat" pitchFamily="2" charset="77"/>
              </a:rPr>
              <a:t>convolutional neural networks (CNNs)</a:t>
            </a:r>
            <a:r>
              <a:rPr lang="en-US" sz="2600" dirty="0">
                <a:solidFill>
                  <a:srgbClr val="404040"/>
                </a:solidFill>
                <a:latin typeface="Montserrat" pitchFamily="2" charset="77"/>
              </a:rPr>
              <a:t>.</a:t>
            </a:r>
          </a:p>
          <a:p>
            <a:pPr marL="457200" indent="-457200">
              <a:lnSpc>
                <a:spcPts val="4480"/>
              </a:lnSpc>
              <a:buFont typeface="Arial" panose="020B0604020202020204" pitchFamily="34" charset="0"/>
              <a:buChar char="•"/>
            </a:pPr>
            <a:endParaRPr lang="en-US" sz="2600" dirty="0">
              <a:solidFill>
                <a:srgbClr val="404040"/>
              </a:solidFill>
              <a:latin typeface="Montserrat" pitchFamily="2" charset="77"/>
            </a:endParaRPr>
          </a:p>
        </p:txBody>
      </p:sp>
      <p:pic>
        <p:nvPicPr>
          <p:cNvPr id="59" name="Graphic 58" descr="Brain with solid fill">
            <a:extLst>
              <a:ext uri="{FF2B5EF4-FFF2-40B4-BE49-F238E27FC236}">
                <a16:creationId xmlns:a16="http://schemas.microsoft.com/office/drawing/2014/main" id="{C0189634-6903-6D2C-022E-4C2225929BA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810000" y="2400300"/>
            <a:ext cx="1428144" cy="1428144"/>
          </a:xfrm>
          <a:prstGeom prst="rect">
            <a:avLst/>
          </a:prstGeom>
        </p:spPr>
      </p:pic>
      <p:grpSp>
        <p:nvGrpSpPr>
          <p:cNvPr id="72" name="Group 71">
            <a:extLst>
              <a:ext uri="{FF2B5EF4-FFF2-40B4-BE49-F238E27FC236}">
                <a16:creationId xmlns:a16="http://schemas.microsoft.com/office/drawing/2014/main" id="{8D461BB9-ADEA-3131-ED67-D9A094F6E531}"/>
              </a:ext>
            </a:extLst>
          </p:cNvPr>
          <p:cNvGrpSpPr>
            <a:grpSpLocks noChangeAspect="1"/>
          </p:cNvGrpSpPr>
          <p:nvPr/>
        </p:nvGrpSpPr>
        <p:grpSpPr>
          <a:xfrm>
            <a:off x="9356842" y="5606464"/>
            <a:ext cx="8431800" cy="3640317"/>
            <a:chOff x="1014427" y="5162130"/>
            <a:chExt cx="10761553" cy="4646156"/>
          </a:xfrm>
        </p:grpSpPr>
        <p:pic>
          <p:nvPicPr>
            <p:cNvPr id="16" name="Picture 15" descr="A diagram of different colored blocks&#10;&#10;Description automatically generated">
              <a:extLst>
                <a:ext uri="{FF2B5EF4-FFF2-40B4-BE49-F238E27FC236}">
                  <a16:creationId xmlns:a16="http://schemas.microsoft.com/office/drawing/2014/main" id="{43581210-9086-AE9C-8E83-4E30156B8C2F}"/>
                </a:ext>
              </a:extLst>
            </p:cNvPr>
            <p:cNvPicPr>
              <a:picLocks noChangeAspect="1"/>
            </p:cNvPicPr>
            <p:nvPr/>
          </p:nvPicPr>
          <p:blipFill rotWithShape="1">
            <a:blip r:embed="rId7">
              <a:extLst>
                <a:ext uri="{28A0092B-C50C-407E-A947-70E740481C1C}">
                  <a14:useLocalDpi xmlns:a14="http://schemas.microsoft.com/office/drawing/2010/main" val="0"/>
                </a:ext>
              </a:extLst>
            </a:blip>
            <a:srcRect t="9384" r="5884" b="19100"/>
            <a:stretch/>
          </p:blipFill>
          <p:spPr>
            <a:xfrm>
              <a:off x="1014427" y="6210300"/>
              <a:ext cx="10761553" cy="3597986"/>
            </a:xfrm>
            <a:prstGeom prst="rect">
              <a:avLst/>
            </a:prstGeom>
          </p:spPr>
        </p:pic>
        <p:sp>
          <p:nvSpPr>
            <p:cNvPr id="49" name="Rectangle 48">
              <a:extLst>
                <a:ext uri="{FF2B5EF4-FFF2-40B4-BE49-F238E27FC236}">
                  <a16:creationId xmlns:a16="http://schemas.microsoft.com/office/drawing/2014/main" id="{83C3334F-6888-EA99-FAB7-21B96396DDDF}"/>
                </a:ext>
              </a:extLst>
            </p:cNvPr>
            <p:cNvSpPr/>
            <p:nvPr/>
          </p:nvSpPr>
          <p:spPr>
            <a:xfrm>
              <a:off x="3387987" y="6210300"/>
              <a:ext cx="8125633" cy="41061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0" name="Rectangle 49">
              <a:extLst>
                <a:ext uri="{FF2B5EF4-FFF2-40B4-BE49-F238E27FC236}">
                  <a16:creationId xmlns:a16="http://schemas.microsoft.com/office/drawing/2014/main" id="{CBA96A1A-A026-0BE4-B711-3F4801C5F7D1}"/>
                </a:ext>
              </a:extLst>
            </p:cNvPr>
            <p:cNvSpPr/>
            <p:nvPr/>
          </p:nvSpPr>
          <p:spPr>
            <a:xfrm>
              <a:off x="5613733" y="6525879"/>
              <a:ext cx="2072933" cy="6250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60" name="TextBox 8">
              <a:extLst>
                <a:ext uri="{FF2B5EF4-FFF2-40B4-BE49-F238E27FC236}">
                  <a16:creationId xmlns:a16="http://schemas.microsoft.com/office/drawing/2014/main" id="{CCC5774F-D899-D82D-5313-B0B5F05CBE08}"/>
                </a:ext>
              </a:extLst>
            </p:cNvPr>
            <p:cNvSpPr txBox="1"/>
            <p:nvPr/>
          </p:nvSpPr>
          <p:spPr>
            <a:xfrm>
              <a:off x="3377217" y="5162130"/>
              <a:ext cx="6617278" cy="633253"/>
            </a:xfrm>
            <a:prstGeom prst="rect">
              <a:avLst/>
            </a:prstGeom>
          </p:spPr>
          <p:txBody>
            <a:bodyPr wrap="square" lIns="0" tIns="0" rIns="0" bIns="0" rtlCol="0" anchor="t">
              <a:spAutoFit/>
            </a:bodyPr>
            <a:lstStyle/>
            <a:p>
              <a:pPr>
                <a:lnSpc>
                  <a:spcPts val="4480"/>
                </a:lnSpc>
              </a:pPr>
              <a:r>
                <a:rPr lang="en-US" sz="2000" b="1" dirty="0">
                  <a:solidFill>
                    <a:srgbClr val="404040"/>
                  </a:solidFill>
                  <a:latin typeface="Montserrat" pitchFamily="2" charset="77"/>
                </a:rPr>
                <a:t>CONVOLUTIONAL NEURAL NETWORK</a:t>
              </a:r>
            </a:p>
          </p:txBody>
        </p:sp>
        <p:sp>
          <p:nvSpPr>
            <p:cNvPr id="62" name="Rectangle 61">
              <a:extLst>
                <a:ext uri="{FF2B5EF4-FFF2-40B4-BE49-F238E27FC236}">
                  <a16:creationId xmlns:a16="http://schemas.microsoft.com/office/drawing/2014/main" id="{E7205E44-10AC-06F9-E34F-4262BC09B3D5}"/>
                </a:ext>
              </a:extLst>
            </p:cNvPr>
            <p:cNvSpPr/>
            <p:nvPr/>
          </p:nvSpPr>
          <p:spPr>
            <a:xfrm>
              <a:off x="9811186" y="9431775"/>
              <a:ext cx="1964794" cy="3765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63" name="Rectangle 62">
              <a:extLst>
                <a:ext uri="{FF2B5EF4-FFF2-40B4-BE49-F238E27FC236}">
                  <a16:creationId xmlns:a16="http://schemas.microsoft.com/office/drawing/2014/main" id="{955AEF81-EACD-81CD-466A-275E4707705D}"/>
                </a:ext>
              </a:extLst>
            </p:cNvPr>
            <p:cNvSpPr/>
            <p:nvPr/>
          </p:nvSpPr>
          <p:spPr>
            <a:xfrm>
              <a:off x="9548827" y="8174862"/>
              <a:ext cx="214621" cy="16334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64" name="Rectangle 63">
              <a:extLst>
                <a:ext uri="{FF2B5EF4-FFF2-40B4-BE49-F238E27FC236}">
                  <a16:creationId xmlns:a16="http://schemas.microsoft.com/office/drawing/2014/main" id="{483A9F59-2E30-A03C-71A1-4440B476E0BA}"/>
                </a:ext>
              </a:extLst>
            </p:cNvPr>
            <p:cNvSpPr/>
            <p:nvPr/>
          </p:nvSpPr>
          <p:spPr>
            <a:xfrm>
              <a:off x="10713047" y="8277525"/>
              <a:ext cx="227969" cy="13051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65" name="Rectangle 64">
              <a:extLst>
                <a:ext uri="{FF2B5EF4-FFF2-40B4-BE49-F238E27FC236}">
                  <a16:creationId xmlns:a16="http://schemas.microsoft.com/office/drawing/2014/main" id="{7A2CB62E-038B-6CA1-E3B2-A0A15862966C}"/>
                </a:ext>
              </a:extLst>
            </p:cNvPr>
            <p:cNvSpPr/>
            <p:nvPr/>
          </p:nvSpPr>
          <p:spPr>
            <a:xfrm>
              <a:off x="3125628" y="8174862"/>
              <a:ext cx="262358" cy="16334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66" name="Rectangle 65">
              <a:extLst>
                <a:ext uri="{FF2B5EF4-FFF2-40B4-BE49-F238E27FC236}">
                  <a16:creationId xmlns:a16="http://schemas.microsoft.com/office/drawing/2014/main" id="{A6B20FB8-EF73-1552-206D-8FB654BBB07B}"/>
                </a:ext>
              </a:extLst>
            </p:cNvPr>
            <p:cNvSpPr/>
            <p:nvPr/>
          </p:nvSpPr>
          <p:spPr>
            <a:xfrm>
              <a:off x="5523750" y="7934286"/>
              <a:ext cx="262359" cy="179627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b="1" dirty="0"/>
            </a:p>
          </p:txBody>
        </p:sp>
        <p:sp>
          <p:nvSpPr>
            <p:cNvPr id="67" name="Rectangle 66">
              <a:extLst>
                <a:ext uri="{FF2B5EF4-FFF2-40B4-BE49-F238E27FC236}">
                  <a16:creationId xmlns:a16="http://schemas.microsoft.com/office/drawing/2014/main" id="{DBC86C92-0C3D-38ED-C322-E7640E627EBD}"/>
                </a:ext>
              </a:extLst>
            </p:cNvPr>
            <p:cNvSpPr/>
            <p:nvPr/>
          </p:nvSpPr>
          <p:spPr>
            <a:xfrm>
              <a:off x="5617307" y="9245166"/>
              <a:ext cx="2362200" cy="4545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68" name="Rectangle 67">
              <a:extLst>
                <a:ext uri="{FF2B5EF4-FFF2-40B4-BE49-F238E27FC236}">
                  <a16:creationId xmlns:a16="http://schemas.microsoft.com/office/drawing/2014/main" id="{C268174E-1B9F-D601-DAFC-BD45499ACFC4}"/>
                </a:ext>
              </a:extLst>
            </p:cNvPr>
            <p:cNvSpPr/>
            <p:nvPr/>
          </p:nvSpPr>
          <p:spPr>
            <a:xfrm flipH="1">
              <a:off x="2157427" y="9332886"/>
              <a:ext cx="167628" cy="47539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69" name="Rectangle 68">
              <a:extLst>
                <a:ext uri="{FF2B5EF4-FFF2-40B4-BE49-F238E27FC236}">
                  <a16:creationId xmlns:a16="http://schemas.microsoft.com/office/drawing/2014/main" id="{99F410BF-C52D-3BCB-6E94-5ABEEDCEF9C0}"/>
                </a:ext>
              </a:extLst>
            </p:cNvPr>
            <p:cNvSpPr/>
            <p:nvPr/>
          </p:nvSpPr>
          <p:spPr>
            <a:xfrm flipH="1">
              <a:off x="5271016" y="8703065"/>
              <a:ext cx="262359" cy="110522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71" name="TextBox 8">
            <a:extLst>
              <a:ext uri="{FF2B5EF4-FFF2-40B4-BE49-F238E27FC236}">
                <a16:creationId xmlns:a16="http://schemas.microsoft.com/office/drawing/2014/main" id="{EFB79D8E-FDE6-393E-DB7E-028404738474}"/>
              </a:ext>
            </a:extLst>
          </p:cNvPr>
          <p:cNvSpPr txBox="1"/>
          <p:nvPr/>
        </p:nvSpPr>
        <p:spPr>
          <a:xfrm>
            <a:off x="9921173" y="1040219"/>
            <a:ext cx="7477779" cy="2823530"/>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The </a:t>
            </a:r>
            <a:r>
              <a:rPr lang="en-US" sz="2600" b="1" dirty="0">
                <a:solidFill>
                  <a:srgbClr val="404040"/>
                </a:solidFill>
                <a:latin typeface="Montserrat" pitchFamily="2" charset="77"/>
              </a:rPr>
              <a:t>many </a:t>
            </a:r>
            <a:r>
              <a:rPr lang="en-US" sz="2600" dirty="0">
                <a:solidFill>
                  <a:srgbClr val="404040"/>
                </a:solidFill>
                <a:latin typeface="Montserrat" pitchFamily="2" charset="77"/>
              </a:rPr>
              <a:t>Data Scientists do </a:t>
            </a:r>
            <a:r>
              <a:rPr lang="en-US" sz="2600" b="1" dirty="0">
                <a:solidFill>
                  <a:srgbClr val="404040"/>
                </a:solidFill>
                <a:latin typeface="Montserrat" pitchFamily="2" charset="77"/>
              </a:rPr>
              <a:t>NOT</a:t>
            </a:r>
            <a:r>
              <a:rPr lang="en-US" sz="2600" dirty="0">
                <a:solidFill>
                  <a:srgbClr val="404040"/>
                </a:solidFill>
                <a:latin typeface="Montserrat" pitchFamily="2" charset="77"/>
              </a:rPr>
              <a:t> make their own NNs, but they use them…</a:t>
            </a:r>
          </a:p>
          <a:p>
            <a:pPr marL="457200" indent="-457200">
              <a:lnSpc>
                <a:spcPts val="4480"/>
              </a:lnSpc>
              <a:buFont typeface="Arial" panose="020B0604020202020204" pitchFamily="34" charset="0"/>
              <a:buChar char="•"/>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Many implementations of NNs in different programming languages.</a:t>
            </a:r>
          </a:p>
        </p:txBody>
      </p:sp>
      <p:sp>
        <p:nvSpPr>
          <p:cNvPr id="74" name="TextBox 73">
            <a:extLst>
              <a:ext uri="{FF2B5EF4-FFF2-40B4-BE49-F238E27FC236}">
                <a16:creationId xmlns:a16="http://schemas.microsoft.com/office/drawing/2014/main" id="{E189868B-4888-E197-4452-14917D042D4C}"/>
              </a:ext>
            </a:extLst>
          </p:cNvPr>
          <p:cNvSpPr txBox="1"/>
          <p:nvPr/>
        </p:nvSpPr>
        <p:spPr>
          <a:xfrm>
            <a:off x="9612392" y="9561246"/>
            <a:ext cx="3341909" cy="400110"/>
          </a:xfrm>
          <a:prstGeom prst="rect">
            <a:avLst/>
          </a:prstGeom>
          <a:noFill/>
        </p:spPr>
        <p:txBody>
          <a:bodyPr wrap="square">
            <a:spAutoFit/>
          </a:bodyPr>
          <a:lstStyle/>
          <a:p>
            <a:r>
              <a:rPr lang="en-GB" sz="1000" dirty="0"/>
              <a:t>Yang, Changchun, et al. "Review of deep learning for photoacoustic imaging." </a:t>
            </a:r>
            <a:r>
              <a:rPr lang="en-GB" sz="1000" i="1" dirty="0" err="1"/>
              <a:t>Photoacoustics</a:t>
            </a:r>
            <a:r>
              <a:rPr lang="en-GB" sz="1000" dirty="0"/>
              <a:t> 21 (2021): 100215.</a:t>
            </a:r>
            <a:endParaRPr lang="en-DK" sz="1000" dirty="0"/>
          </a:p>
        </p:txBody>
      </p:sp>
    </p:spTree>
    <p:extLst>
      <p:ext uri="{BB962C8B-B14F-4D97-AF65-F5344CB8AC3E}">
        <p14:creationId xmlns:p14="http://schemas.microsoft.com/office/powerpoint/2010/main" val="10790522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4">
            <a:extLst>
              <a:ext uri="{FF2B5EF4-FFF2-40B4-BE49-F238E27FC236}">
                <a16:creationId xmlns:a16="http://schemas.microsoft.com/office/drawing/2014/main" id="{F385860C-88E4-86D9-746E-7AFF4CBF0295}"/>
              </a:ext>
            </a:extLst>
          </p:cNvPr>
          <p:cNvSpPr/>
          <p:nvPr/>
        </p:nvSpPr>
        <p:spPr>
          <a:xfrm>
            <a:off x="0" y="443032"/>
            <a:ext cx="18288000" cy="2338268"/>
          </a:xfrm>
          <a:custGeom>
            <a:avLst/>
            <a:gdLst/>
            <a:ahLst/>
            <a:cxnLst/>
            <a:rect l="l" t="t" r="r" b="b"/>
            <a:pathLst>
              <a:path w="220314" h="2861297">
                <a:moveTo>
                  <a:pt x="0" y="0"/>
                </a:moveTo>
                <a:lnTo>
                  <a:pt x="220314" y="0"/>
                </a:lnTo>
                <a:lnTo>
                  <a:pt x="220314" y="2861297"/>
                </a:lnTo>
                <a:lnTo>
                  <a:pt x="0" y="2861297"/>
                </a:lnTo>
                <a:close/>
              </a:path>
            </a:pathLst>
          </a:custGeom>
          <a:solidFill>
            <a:srgbClr val="A4D2B4">
              <a:alpha val="83922"/>
            </a:srgbClr>
          </a:solidFill>
        </p:spPr>
        <p:txBody>
          <a:bodyPr/>
          <a:lstStyle/>
          <a:p>
            <a:endParaRPr lang="en-DK"/>
          </a:p>
        </p:txBody>
      </p:sp>
      <p:sp>
        <p:nvSpPr>
          <p:cNvPr id="10" name="TextBox 9">
            <a:extLst>
              <a:ext uri="{FF2B5EF4-FFF2-40B4-BE49-F238E27FC236}">
                <a16:creationId xmlns:a16="http://schemas.microsoft.com/office/drawing/2014/main" id="{8FC57A12-64C5-7E8F-D527-49D57D5B93EE}"/>
              </a:ext>
            </a:extLst>
          </p:cNvPr>
          <p:cNvSpPr txBox="1"/>
          <p:nvPr/>
        </p:nvSpPr>
        <p:spPr>
          <a:xfrm>
            <a:off x="2021867" y="3825959"/>
            <a:ext cx="3831260" cy="3630679"/>
          </a:xfrm>
          <a:prstGeom prst="rect">
            <a:avLst/>
          </a:prstGeom>
        </p:spPr>
        <p:txBody>
          <a:bodyPr lIns="59072" tIns="59072" rIns="59072" bIns="59072" rtlCol="0" anchor="ctr"/>
          <a:lstStyle/>
          <a:p>
            <a:pPr algn="ctr">
              <a:lnSpc>
                <a:spcPts val="2123"/>
              </a:lnSpc>
            </a:pPr>
            <a:endParaRPr/>
          </a:p>
        </p:txBody>
      </p:sp>
      <p:pic>
        <p:nvPicPr>
          <p:cNvPr id="11" name="Picture 10" descr="A blue and black logo&#10;&#10;Description automatically generated">
            <a:extLst>
              <a:ext uri="{FF2B5EF4-FFF2-40B4-BE49-F238E27FC236}">
                <a16:creationId xmlns:a16="http://schemas.microsoft.com/office/drawing/2014/main" id="{0CF7C282-3770-5642-50D8-A43524D12E7E}"/>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14" name="Picture 13" descr="A logo of a company&#10;&#10;Description automatically generated">
            <a:extLst>
              <a:ext uri="{FF2B5EF4-FFF2-40B4-BE49-F238E27FC236}">
                <a16:creationId xmlns:a16="http://schemas.microsoft.com/office/drawing/2014/main" id="{0CA7D947-616A-E316-F8B2-1DA134B9F7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38800" y="772178"/>
            <a:ext cx="1609480" cy="1609480"/>
          </a:xfrm>
          <a:prstGeom prst="roundRect">
            <a:avLst>
              <a:gd name="adj" fmla="val 23828"/>
            </a:avLst>
          </a:prstGeom>
        </p:spPr>
      </p:pic>
      <p:sp>
        <p:nvSpPr>
          <p:cNvPr id="15" name="TextBox 7">
            <a:extLst>
              <a:ext uri="{FF2B5EF4-FFF2-40B4-BE49-F238E27FC236}">
                <a16:creationId xmlns:a16="http://schemas.microsoft.com/office/drawing/2014/main" id="{4C76F529-807A-7EFC-2A83-A5A63B4D6F99}"/>
              </a:ext>
            </a:extLst>
          </p:cNvPr>
          <p:cNvSpPr txBox="1"/>
          <p:nvPr/>
        </p:nvSpPr>
        <p:spPr>
          <a:xfrm>
            <a:off x="6921106" y="1106757"/>
            <a:ext cx="4445787" cy="940322"/>
          </a:xfrm>
          <a:prstGeom prst="rect">
            <a:avLst/>
          </a:prstGeom>
        </p:spPr>
        <p:txBody>
          <a:bodyPr wrap="square" lIns="0" tIns="0" rIns="0" bIns="0" rtlCol="0" anchor="t">
            <a:spAutoFit/>
          </a:bodyPr>
          <a:lstStyle/>
          <a:p>
            <a:pPr algn="ctr">
              <a:lnSpc>
                <a:spcPts val="7807"/>
              </a:lnSpc>
              <a:spcBef>
                <a:spcPct val="0"/>
              </a:spcBef>
            </a:pPr>
            <a:r>
              <a:rPr lang="en-US" sz="6000" b="1" dirty="0" err="1">
                <a:solidFill>
                  <a:srgbClr val="404040"/>
                </a:solidFill>
                <a:latin typeface="Montserrat" pitchFamily="2" charset="77"/>
              </a:rPr>
              <a:t>ChatGPT</a:t>
            </a:r>
            <a:endParaRPr lang="en-US" sz="6000" b="1" dirty="0">
              <a:solidFill>
                <a:srgbClr val="404040"/>
              </a:solidFill>
              <a:latin typeface="Montserrat" pitchFamily="2" charset="77"/>
            </a:endParaRPr>
          </a:p>
        </p:txBody>
      </p:sp>
      <p:sp>
        <p:nvSpPr>
          <p:cNvPr id="19" name="TextBox 8">
            <a:extLst>
              <a:ext uri="{FF2B5EF4-FFF2-40B4-BE49-F238E27FC236}">
                <a16:creationId xmlns:a16="http://schemas.microsoft.com/office/drawing/2014/main" id="{7C682AA3-BC4D-451E-0DE5-A12AA460E051}"/>
              </a:ext>
            </a:extLst>
          </p:cNvPr>
          <p:cNvSpPr txBox="1"/>
          <p:nvPr/>
        </p:nvSpPr>
        <p:spPr>
          <a:xfrm>
            <a:off x="938379" y="3172414"/>
            <a:ext cx="9763736" cy="2246449"/>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You may already have used or heard about </a:t>
            </a:r>
            <a:r>
              <a:rPr lang="en-US" sz="2600" b="1" dirty="0" err="1">
                <a:solidFill>
                  <a:srgbClr val="404040"/>
                </a:solidFill>
                <a:latin typeface="Montserrat" pitchFamily="2" charset="77"/>
              </a:rPr>
              <a:t>ChatGPT</a:t>
            </a:r>
            <a:endParaRPr lang="en-US" sz="2600" b="1"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The algorithm behind is a </a:t>
            </a:r>
            <a:r>
              <a:rPr lang="en-US" sz="2600" i="1" dirty="0">
                <a:solidFill>
                  <a:srgbClr val="404040"/>
                </a:solidFill>
                <a:latin typeface="Montserrat" pitchFamily="2" charset="77"/>
              </a:rPr>
              <a:t>Transformer Neural Network</a:t>
            </a:r>
          </a:p>
          <a:p>
            <a:pPr marL="457200" indent="-457200">
              <a:lnSpc>
                <a:spcPts val="4480"/>
              </a:lnSpc>
              <a:buFont typeface="Arial" panose="020B0604020202020204" pitchFamily="34" charset="0"/>
              <a:buChar char="•"/>
            </a:pPr>
            <a:endParaRPr lang="en-US" sz="2600" i="1"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This AI bot</a:t>
            </a:r>
            <a:r>
              <a:rPr lang="en-US" sz="2600" i="1" dirty="0">
                <a:solidFill>
                  <a:srgbClr val="404040"/>
                </a:solidFill>
                <a:latin typeface="Montserrat" pitchFamily="2" charset="77"/>
              </a:rPr>
              <a:t> </a:t>
            </a:r>
            <a:r>
              <a:rPr lang="en-US" sz="2600" dirty="0">
                <a:solidFill>
                  <a:srgbClr val="404040"/>
                </a:solidFill>
                <a:latin typeface="Montserrat" pitchFamily="2" charset="77"/>
              </a:rPr>
              <a:t>can do many things, also programming!</a:t>
            </a:r>
          </a:p>
        </p:txBody>
      </p:sp>
      <p:pic>
        <p:nvPicPr>
          <p:cNvPr id="21" name="Picture 20" descr="A screenshot of a chat&#10;&#10;Description automatically generated">
            <a:extLst>
              <a:ext uri="{FF2B5EF4-FFF2-40B4-BE49-F238E27FC236}">
                <a16:creationId xmlns:a16="http://schemas.microsoft.com/office/drawing/2014/main" id="{A45D83E8-438B-D826-4AF8-F267DF5417F9}"/>
              </a:ext>
            </a:extLst>
          </p:cNvPr>
          <p:cNvPicPr>
            <a:picLocks noChangeAspect="1"/>
          </p:cNvPicPr>
          <p:nvPr/>
        </p:nvPicPr>
        <p:blipFill rotWithShape="1">
          <a:blip r:embed="rId6">
            <a:extLst>
              <a:ext uri="{28A0092B-C50C-407E-A947-70E740481C1C}">
                <a14:useLocalDpi xmlns:a14="http://schemas.microsoft.com/office/drawing/2010/main" val="0"/>
              </a:ext>
            </a:extLst>
          </a:blip>
          <a:srcRect t="17433" b="21549"/>
          <a:stretch/>
        </p:blipFill>
        <p:spPr>
          <a:xfrm>
            <a:off x="938379" y="5676900"/>
            <a:ext cx="9400842" cy="4063486"/>
          </a:xfrm>
          <a:prstGeom prst="roundRect">
            <a:avLst>
              <a:gd name="adj" fmla="val 9069"/>
            </a:avLst>
          </a:prstGeom>
        </p:spPr>
      </p:pic>
      <p:pic>
        <p:nvPicPr>
          <p:cNvPr id="23" name="Picture 22" descr="A screenshot of a computer&#10;&#10;Description automatically generated">
            <a:extLst>
              <a:ext uri="{FF2B5EF4-FFF2-40B4-BE49-F238E27FC236}">
                <a16:creationId xmlns:a16="http://schemas.microsoft.com/office/drawing/2014/main" id="{D5D99231-B2C8-5DA5-0744-C0CC6B865A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049000" y="3771900"/>
            <a:ext cx="6130115" cy="5914426"/>
          </a:xfrm>
          <a:prstGeom prst="roundRect">
            <a:avLst>
              <a:gd name="adj" fmla="val 5021"/>
            </a:avLst>
          </a:prstGeom>
        </p:spPr>
      </p:pic>
      <p:sp>
        <p:nvSpPr>
          <p:cNvPr id="24" name="Oval 23">
            <a:extLst>
              <a:ext uri="{FF2B5EF4-FFF2-40B4-BE49-F238E27FC236}">
                <a16:creationId xmlns:a16="http://schemas.microsoft.com/office/drawing/2014/main" id="{AB5499CF-4FEE-B34F-D1E3-DA79A99AF4F4}"/>
              </a:ext>
            </a:extLst>
          </p:cNvPr>
          <p:cNvSpPr/>
          <p:nvPr/>
        </p:nvSpPr>
        <p:spPr>
          <a:xfrm>
            <a:off x="1097010" y="8496300"/>
            <a:ext cx="2941590" cy="1013525"/>
          </a:xfrm>
          <a:prstGeom prst="ellipse">
            <a:avLst/>
          </a:prstGeom>
          <a:noFill/>
          <a:ln w="44450">
            <a:solidFill>
              <a:srgbClr val="A4D2B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dirty="0"/>
          </a:p>
        </p:txBody>
      </p:sp>
    </p:spTree>
    <p:extLst>
      <p:ext uri="{BB962C8B-B14F-4D97-AF65-F5344CB8AC3E}">
        <p14:creationId xmlns:p14="http://schemas.microsoft.com/office/powerpoint/2010/main" val="27055574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9144000" y="3543300"/>
            <a:ext cx="7187251" cy="1404359"/>
          </a:xfrm>
          <a:prstGeom prst="rect">
            <a:avLst/>
          </a:prstGeom>
          <a:noFill/>
        </p:spPr>
        <p:txBody>
          <a:bodyPr wrap="square" rtlCol="0">
            <a:spAutoFit/>
          </a:bodyPr>
          <a:lstStyle/>
          <a:p>
            <a:pPr>
              <a:lnSpc>
                <a:spcPct val="150000"/>
              </a:lnSpc>
            </a:pPr>
            <a:r>
              <a:rPr lang="en-US" sz="3000" dirty="0">
                <a:latin typeface="Montserrat" pitchFamily="2" charset="77"/>
              </a:rPr>
              <a:t>Have you used any of the models we’ve talked about in this section?</a:t>
            </a:r>
            <a:endParaRPr lang="en-US" sz="3200" b="1" dirty="0"/>
          </a:p>
        </p:txBody>
      </p:sp>
      <p:pic>
        <p:nvPicPr>
          <p:cNvPr id="3" name="Graphic 2" descr="Sailboat with solid fill">
            <a:extLst>
              <a:ext uri="{FF2B5EF4-FFF2-40B4-BE49-F238E27FC236}">
                <a16:creationId xmlns:a16="http://schemas.microsoft.com/office/drawing/2014/main" id="{4FF62C9E-37C7-CFD7-D4EA-A39D6A7F9A1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1264730">
            <a:off x="332257" y="6009157"/>
            <a:ext cx="4343400" cy="4343400"/>
          </a:xfrm>
          <a:prstGeom prst="rect">
            <a:avLst/>
          </a:prstGeom>
        </p:spPr>
      </p:pic>
      <p:grpSp>
        <p:nvGrpSpPr>
          <p:cNvPr id="5" name="Group 4">
            <a:extLst>
              <a:ext uri="{FF2B5EF4-FFF2-40B4-BE49-F238E27FC236}">
                <a16:creationId xmlns:a16="http://schemas.microsoft.com/office/drawing/2014/main" id="{4D6B9A8F-BC79-E2D3-0C4C-13C49C4EE3D8}"/>
              </a:ext>
            </a:extLst>
          </p:cNvPr>
          <p:cNvGrpSpPr/>
          <p:nvPr/>
        </p:nvGrpSpPr>
        <p:grpSpPr>
          <a:xfrm>
            <a:off x="-152400" y="8953500"/>
            <a:ext cx="17373600" cy="1524000"/>
            <a:chOff x="-152400" y="8953500"/>
            <a:chExt cx="17373600" cy="1524000"/>
          </a:xfrm>
        </p:grpSpPr>
        <p:grpSp>
          <p:nvGrpSpPr>
            <p:cNvPr id="27" name="Group 26">
              <a:extLst>
                <a:ext uri="{FF2B5EF4-FFF2-40B4-BE49-F238E27FC236}">
                  <a16:creationId xmlns:a16="http://schemas.microsoft.com/office/drawing/2014/main" id="{589D889F-DAEA-C4B2-D552-F499188CA5E8}"/>
                </a:ext>
              </a:extLst>
            </p:cNvPr>
            <p:cNvGrpSpPr/>
            <p:nvPr/>
          </p:nvGrpSpPr>
          <p:grpSpPr>
            <a:xfrm>
              <a:off x="-1524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AA86BAEC-603C-4605-1F95-A30844BA45C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024DEC06-B8F7-2AA7-E0FA-B241C921E69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97DB5D0E-38A4-F59E-C6ED-C4A346F9DCF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86000" y="8953500"/>
                <a:ext cx="1524000" cy="1524000"/>
              </a:xfrm>
              <a:prstGeom prst="rect">
                <a:avLst/>
              </a:prstGeom>
            </p:spPr>
          </p:pic>
        </p:grpSp>
        <p:grpSp>
          <p:nvGrpSpPr>
            <p:cNvPr id="28" name="Group 27">
              <a:extLst>
                <a:ext uri="{FF2B5EF4-FFF2-40B4-BE49-F238E27FC236}">
                  <a16:creationId xmlns:a16="http://schemas.microsoft.com/office/drawing/2014/main" id="{8FC51616-3CCE-3BAA-9BB2-3F2E1E5A5E37}"/>
                </a:ext>
              </a:extLst>
            </p:cNvPr>
            <p:cNvGrpSpPr/>
            <p:nvPr/>
          </p:nvGrpSpPr>
          <p:grpSpPr>
            <a:xfrm>
              <a:off x="35052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97F6EE73-E455-9357-C778-83613C5F140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46DA45A0-51BA-BD95-1D55-852E217CBC6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8A17E531-AD02-1C8B-00BF-DAF7CD0CE2B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86000" y="8953500"/>
                <a:ext cx="1524000" cy="1524000"/>
              </a:xfrm>
              <a:prstGeom prst="rect">
                <a:avLst/>
              </a:prstGeom>
            </p:spPr>
          </p:pic>
        </p:grpSp>
        <p:grpSp>
          <p:nvGrpSpPr>
            <p:cNvPr id="29" name="Group 28">
              <a:extLst>
                <a:ext uri="{FF2B5EF4-FFF2-40B4-BE49-F238E27FC236}">
                  <a16:creationId xmlns:a16="http://schemas.microsoft.com/office/drawing/2014/main" id="{A8E9B19A-38CD-47BB-52F5-1524F7408174}"/>
                </a:ext>
              </a:extLst>
            </p:cNvPr>
            <p:cNvGrpSpPr/>
            <p:nvPr/>
          </p:nvGrpSpPr>
          <p:grpSpPr>
            <a:xfrm>
              <a:off x="7162800" y="8953500"/>
              <a:ext cx="3962400" cy="1524000"/>
              <a:chOff x="-152400" y="8953500"/>
              <a:chExt cx="3962400" cy="1524000"/>
            </a:xfrm>
          </p:grpSpPr>
          <p:pic>
            <p:nvPicPr>
              <p:cNvPr id="38" name="Graphic 37" descr="Wave with solid fill">
                <a:extLst>
                  <a:ext uri="{FF2B5EF4-FFF2-40B4-BE49-F238E27FC236}">
                    <a16:creationId xmlns:a16="http://schemas.microsoft.com/office/drawing/2014/main" id="{863E4083-E811-7596-153E-3343BE3AC2B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2400" y="8953500"/>
                <a:ext cx="1524000" cy="1524000"/>
              </a:xfrm>
              <a:prstGeom prst="rect">
                <a:avLst/>
              </a:prstGeom>
            </p:spPr>
          </p:pic>
          <p:pic>
            <p:nvPicPr>
              <p:cNvPr id="39" name="Graphic 38" descr="Wave with solid fill">
                <a:extLst>
                  <a:ext uri="{FF2B5EF4-FFF2-40B4-BE49-F238E27FC236}">
                    <a16:creationId xmlns:a16="http://schemas.microsoft.com/office/drawing/2014/main" id="{5D1E84F1-2E14-1350-00D1-096C5AEDA9D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800" y="8953500"/>
                <a:ext cx="1524000" cy="1524000"/>
              </a:xfrm>
              <a:prstGeom prst="rect">
                <a:avLst/>
              </a:prstGeom>
            </p:spPr>
          </p:pic>
          <p:pic>
            <p:nvPicPr>
              <p:cNvPr id="40" name="Graphic 39" descr="Wave with solid fill">
                <a:extLst>
                  <a:ext uri="{FF2B5EF4-FFF2-40B4-BE49-F238E27FC236}">
                    <a16:creationId xmlns:a16="http://schemas.microsoft.com/office/drawing/2014/main" id="{7DCCE704-068A-D9D1-AD94-EC6314271B7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86000" y="8953500"/>
                <a:ext cx="1524000" cy="1524000"/>
              </a:xfrm>
              <a:prstGeom prst="rect">
                <a:avLst/>
              </a:prstGeom>
            </p:spPr>
          </p:pic>
        </p:grpSp>
        <p:grpSp>
          <p:nvGrpSpPr>
            <p:cNvPr id="30" name="Group 29">
              <a:extLst>
                <a:ext uri="{FF2B5EF4-FFF2-40B4-BE49-F238E27FC236}">
                  <a16:creationId xmlns:a16="http://schemas.microsoft.com/office/drawing/2014/main" id="{B5FE02B2-6FA8-6B56-A275-3ED5A4CBECFD}"/>
                </a:ext>
              </a:extLst>
            </p:cNvPr>
            <p:cNvGrpSpPr/>
            <p:nvPr/>
          </p:nvGrpSpPr>
          <p:grpSpPr>
            <a:xfrm>
              <a:off x="10820400" y="8953500"/>
              <a:ext cx="3962400" cy="1524000"/>
              <a:chOff x="-152400" y="8953500"/>
              <a:chExt cx="3962400" cy="1524000"/>
            </a:xfrm>
          </p:grpSpPr>
          <p:pic>
            <p:nvPicPr>
              <p:cNvPr id="35" name="Graphic 34" descr="Wave with solid fill">
                <a:extLst>
                  <a:ext uri="{FF2B5EF4-FFF2-40B4-BE49-F238E27FC236}">
                    <a16:creationId xmlns:a16="http://schemas.microsoft.com/office/drawing/2014/main" id="{D655A7EE-ADA8-3E02-CD85-CE385B81EFC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2400" y="8953500"/>
                <a:ext cx="1524000" cy="1524000"/>
              </a:xfrm>
              <a:prstGeom prst="rect">
                <a:avLst/>
              </a:prstGeom>
            </p:spPr>
          </p:pic>
          <p:pic>
            <p:nvPicPr>
              <p:cNvPr id="36" name="Graphic 35" descr="Wave with solid fill">
                <a:extLst>
                  <a:ext uri="{FF2B5EF4-FFF2-40B4-BE49-F238E27FC236}">
                    <a16:creationId xmlns:a16="http://schemas.microsoft.com/office/drawing/2014/main" id="{A4961771-C2B1-1B2A-4585-3DF7DDE7AE0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800" y="8953500"/>
                <a:ext cx="1524000" cy="1524000"/>
              </a:xfrm>
              <a:prstGeom prst="rect">
                <a:avLst/>
              </a:prstGeom>
            </p:spPr>
          </p:pic>
          <p:pic>
            <p:nvPicPr>
              <p:cNvPr id="37" name="Graphic 36" descr="Wave with solid fill">
                <a:extLst>
                  <a:ext uri="{FF2B5EF4-FFF2-40B4-BE49-F238E27FC236}">
                    <a16:creationId xmlns:a16="http://schemas.microsoft.com/office/drawing/2014/main" id="{9AE188E9-76E7-91BA-0E18-14BFCD02EC6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86000" y="8953500"/>
                <a:ext cx="1524000" cy="1524000"/>
              </a:xfrm>
              <a:prstGeom prst="rect">
                <a:avLst/>
              </a:prstGeom>
            </p:spPr>
          </p:pic>
        </p:grpSp>
        <p:grpSp>
          <p:nvGrpSpPr>
            <p:cNvPr id="31" name="Group 30">
              <a:extLst>
                <a:ext uri="{FF2B5EF4-FFF2-40B4-BE49-F238E27FC236}">
                  <a16:creationId xmlns:a16="http://schemas.microsoft.com/office/drawing/2014/main" id="{DEDF77AC-FEB3-FC52-134C-26E611029266}"/>
                </a:ext>
              </a:extLst>
            </p:cNvPr>
            <p:cNvGrpSpPr/>
            <p:nvPr/>
          </p:nvGrpSpPr>
          <p:grpSpPr>
            <a:xfrm>
              <a:off x="14478000" y="8953500"/>
              <a:ext cx="2743200" cy="1524000"/>
              <a:chOff x="-152400" y="8953500"/>
              <a:chExt cx="2743200" cy="1524000"/>
            </a:xfrm>
          </p:grpSpPr>
          <p:pic>
            <p:nvPicPr>
              <p:cNvPr id="32" name="Graphic 31" descr="Wave with solid fill">
                <a:extLst>
                  <a:ext uri="{FF2B5EF4-FFF2-40B4-BE49-F238E27FC236}">
                    <a16:creationId xmlns:a16="http://schemas.microsoft.com/office/drawing/2014/main" id="{E968E9A1-9FCC-051B-F913-216DC185BEA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2400" y="8953500"/>
                <a:ext cx="1524000" cy="1524000"/>
              </a:xfrm>
              <a:prstGeom prst="rect">
                <a:avLst/>
              </a:prstGeom>
            </p:spPr>
          </p:pic>
          <p:pic>
            <p:nvPicPr>
              <p:cNvPr id="33" name="Graphic 32" descr="Wave with solid fill">
                <a:extLst>
                  <a:ext uri="{FF2B5EF4-FFF2-40B4-BE49-F238E27FC236}">
                    <a16:creationId xmlns:a16="http://schemas.microsoft.com/office/drawing/2014/main" id="{AC56BD79-87EF-AE7C-335F-9596C0BB3F9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800" y="8953500"/>
                <a:ext cx="1524000" cy="1524000"/>
              </a:xfrm>
              <a:prstGeom prst="rect">
                <a:avLst/>
              </a:prstGeom>
            </p:spPr>
          </p:pic>
        </p:grpSp>
      </p:gr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8" cstate="print">
            <a:extLst>
              <a:ext uri="{BEBA8EAE-BF5A-486C-A8C5-ECC9F3942E4B}">
                <a14:imgProps xmlns:a14="http://schemas.microsoft.com/office/drawing/2010/main">
                  <a14:imgLayer r:embed="rId9">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2616755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blue and black logo&#10;&#10;Description automatically generated">
            <a:extLst>
              <a:ext uri="{FF2B5EF4-FFF2-40B4-BE49-F238E27FC236}">
                <a16:creationId xmlns:a16="http://schemas.microsoft.com/office/drawing/2014/main" id="{8120342C-DBCC-C4BE-E9CD-96DBD4192DB2}"/>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4" name="Picture 3" descr="A graph of data analysis&#10;&#10;Description automatically generated with medium confidence">
            <a:extLst>
              <a:ext uri="{FF2B5EF4-FFF2-40B4-BE49-F238E27FC236}">
                <a16:creationId xmlns:a16="http://schemas.microsoft.com/office/drawing/2014/main" id="{4178121F-8FE6-F4EA-FD26-34A7AE297EF4}"/>
              </a:ext>
            </a:extLst>
          </p:cNvPr>
          <p:cNvPicPr>
            <a:picLocks noChangeAspect="1"/>
          </p:cNvPicPr>
          <p:nvPr/>
        </p:nvPicPr>
        <p:blipFill rotWithShape="1">
          <a:blip r:embed="rId5">
            <a:extLst>
              <a:ext uri="{28A0092B-C50C-407E-A947-70E740481C1C}">
                <a14:useLocalDpi xmlns:a14="http://schemas.microsoft.com/office/drawing/2010/main" val="0"/>
              </a:ext>
            </a:extLst>
          </a:blip>
          <a:srcRect b="1422"/>
          <a:stretch/>
        </p:blipFill>
        <p:spPr>
          <a:xfrm>
            <a:off x="2650136" y="342900"/>
            <a:ext cx="13732864" cy="11582400"/>
          </a:xfrm>
          <a:prstGeom prst="rect">
            <a:avLst/>
          </a:prstGeom>
        </p:spPr>
      </p:pic>
      <p:sp>
        <p:nvSpPr>
          <p:cNvPr id="2" name="Freeform 4">
            <a:extLst>
              <a:ext uri="{FF2B5EF4-FFF2-40B4-BE49-F238E27FC236}">
                <a16:creationId xmlns:a16="http://schemas.microsoft.com/office/drawing/2014/main" id="{AC83678A-1E0F-1F3B-1346-C86CAB100A72}"/>
              </a:ext>
            </a:extLst>
          </p:cNvPr>
          <p:cNvSpPr/>
          <p:nvPr/>
        </p:nvSpPr>
        <p:spPr>
          <a:xfrm>
            <a:off x="0" y="1"/>
            <a:ext cx="939346"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Tree>
    <p:extLst>
      <p:ext uri="{BB962C8B-B14F-4D97-AF65-F5344CB8AC3E}">
        <p14:creationId xmlns:p14="http://schemas.microsoft.com/office/powerpoint/2010/main" val="661945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C66C3C1A-7576-B9F9-C65F-81B85356CF05}"/>
              </a:ext>
            </a:extLst>
          </p:cNvPr>
          <p:cNvSpPr/>
          <p:nvPr/>
        </p:nvSpPr>
        <p:spPr>
          <a:xfrm>
            <a:off x="1905639" y="2862554"/>
            <a:ext cx="6950795" cy="1401434"/>
          </a:xfrm>
          <a:prstGeom prst="rect">
            <a:avLst/>
          </a:prstGeom>
          <a:solidFill>
            <a:srgbClr val="CBC0F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TextBox 9">
            <a:extLst>
              <a:ext uri="{FF2B5EF4-FFF2-40B4-BE49-F238E27FC236}">
                <a16:creationId xmlns:a16="http://schemas.microsoft.com/office/drawing/2014/main" id="{8FC57A12-64C5-7E8F-D527-49D57D5B93EE}"/>
              </a:ext>
            </a:extLst>
          </p:cNvPr>
          <p:cNvSpPr txBox="1"/>
          <p:nvPr/>
        </p:nvSpPr>
        <p:spPr>
          <a:xfrm>
            <a:off x="1721497" y="3494197"/>
            <a:ext cx="3831260" cy="3630679"/>
          </a:xfrm>
          <a:prstGeom prst="rect">
            <a:avLst/>
          </a:prstGeom>
        </p:spPr>
        <p:txBody>
          <a:bodyPr lIns="59072" tIns="59072" rIns="59072" bIns="59072" rtlCol="0" anchor="ctr"/>
          <a:lstStyle/>
          <a:p>
            <a:pPr algn="ctr">
              <a:lnSpc>
                <a:spcPts val="2123"/>
              </a:lnSpc>
            </a:pPr>
            <a:endParaRPr/>
          </a:p>
        </p:txBody>
      </p:sp>
      <p:pic>
        <p:nvPicPr>
          <p:cNvPr id="11" name="Picture 10" descr="A blue and black logo&#10;&#10;Description automatically generated">
            <a:extLst>
              <a:ext uri="{FF2B5EF4-FFF2-40B4-BE49-F238E27FC236}">
                <a16:creationId xmlns:a16="http://schemas.microsoft.com/office/drawing/2014/main" id="{0CF7C282-3770-5642-50D8-A43524D12E7E}"/>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47" name="Freeform 4">
            <a:extLst>
              <a:ext uri="{FF2B5EF4-FFF2-40B4-BE49-F238E27FC236}">
                <a16:creationId xmlns:a16="http://schemas.microsoft.com/office/drawing/2014/main" id="{B8027E90-A66C-B4A7-F147-57E4C27CF52B}"/>
              </a:ext>
            </a:extLst>
          </p:cNvPr>
          <p:cNvSpPr/>
          <p:nvPr/>
        </p:nvSpPr>
        <p:spPr>
          <a:xfrm>
            <a:off x="0" y="1"/>
            <a:ext cx="939346"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2" name="TextBox 7">
            <a:extLst>
              <a:ext uri="{FF2B5EF4-FFF2-40B4-BE49-F238E27FC236}">
                <a16:creationId xmlns:a16="http://schemas.microsoft.com/office/drawing/2014/main" id="{C0DDC6CD-21D9-9A1F-F52C-79E0A224C855}"/>
              </a:ext>
            </a:extLst>
          </p:cNvPr>
          <p:cNvSpPr txBox="1"/>
          <p:nvPr/>
        </p:nvSpPr>
        <p:spPr>
          <a:xfrm>
            <a:off x="2590800" y="1080000"/>
            <a:ext cx="13648912" cy="921278"/>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WHICH APROACH SHOULD WE USE?</a:t>
            </a:r>
          </a:p>
        </p:txBody>
      </p:sp>
      <p:pic>
        <p:nvPicPr>
          <p:cNvPr id="5" name="Picture 4" descr="A blue and black logo&#10;&#10;Description automatically generated">
            <a:extLst>
              <a:ext uri="{FF2B5EF4-FFF2-40B4-BE49-F238E27FC236}">
                <a16:creationId xmlns:a16="http://schemas.microsoft.com/office/drawing/2014/main" id="{69015DB5-464D-597D-93C6-C65E83400737}"/>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6" name="Rectangle 5">
            <a:extLst>
              <a:ext uri="{FF2B5EF4-FFF2-40B4-BE49-F238E27FC236}">
                <a16:creationId xmlns:a16="http://schemas.microsoft.com/office/drawing/2014/main" id="{CA59C49D-133D-296B-BFBF-434064DD5F66}"/>
              </a:ext>
            </a:extLst>
          </p:cNvPr>
          <p:cNvSpPr/>
          <p:nvPr/>
        </p:nvSpPr>
        <p:spPr>
          <a:xfrm>
            <a:off x="1905639" y="2881338"/>
            <a:ext cx="6950795" cy="3630679"/>
          </a:xfrm>
          <a:prstGeom prst="rect">
            <a:avLst/>
          </a:prstGeom>
          <a:noFill/>
          <a:ln>
            <a:solidFill>
              <a:srgbClr val="4040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solidFill>
                <a:schemeClr val="accent1">
                  <a:lumMod val="20000"/>
                  <a:lumOff val="80000"/>
                </a:schemeClr>
              </a:solidFill>
            </a:endParaRPr>
          </a:p>
        </p:txBody>
      </p:sp>
      <p:sp>
        <p:nvSpPr>
          <p:cNvPr id="7" name="Rectangle 6">
            <a:extLst>
              <a:ext uri="{FF2B5EF4-FFF2-40B4-BE49-F238E27FC236}">
                <a16:creationId xmlns:a16="http://schemas.microsoft.com/office/drawing/2014/main" id="{E1FD85CD-FF0C-1D3D-E556-54D6888CFB93}"/>
              </a:ext>
            </a:extLst>
          </p:cNvPr>
          <p:cNvSpPr/>
          <p:nvPr/>
        </p:nvSpPr>
        <p:spPr>
          <a:xfrm>
            <a:off x="9802532" y="2868549"/>
            <a:ext cx="6950795" cy="6084951"/>
          </a:xfrm>
          <a:prstGeom prst="rect">
            <a:avLst/>
          </a:prstGeom>
          <a:noFill/>
          <a:ln>
            <a:solidFill>
              <a:srgbClr val="4040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9" name="TextBox 8">
            <a:extLst>
              <a:ext uri="{FF2B5EF4-FFF2-40B4-BE49-F238E27FC236}">
                <a16:creationId xmlns:a16="http://schemas.microsoft.com/office/drawing/2014/main" id="{BE66C336-CF0A-1318-8D2E-4BC5E3D1E725}"/>
              </a:ext>
            </a:extLst>
          </p:cNvPr>
          <p:cNvSpPr txBox="1"/>
          <p:nvPr/>
        </p:nvSpPr>
        <p:spPr>
          <a:xfrm>
            <a:off x="1909003" y="6859451"/>
            <a:ext cx="7249351" cy="2845096"/>
          </a:xfrm>
          <a:prstGeom prst="rect">
            <a:avLst/>
          </a:prstGeom>
        </p:spPr>
        <p:txBody>
          <a:bodyPr wrap="square" lIns="0" tIns="0" rIns="0" bIns="0" rtlCol="0" anchor="t">
            <a:spAutoFit/>
          </a:bodyPr>
          <a:lstStyle/>
          <a:p>
            <a:pPr>
              <a:lnSpc>
                <a:spcPts val="4480"/>
              </a:lnSpc>
            </a:pPr>
            <a:r>
              <a:rPr lang="en-US" sz="2600" dirty="0">
                <a:solidFill>
                  <a:srgbClr val="404040"/>
                </a:solidFill>
                <a:latin typeface="Montserrat"/>
              </a:rPr>
              <a:t>The scientific questions asked are central to the methods chosen.</a:t>
            </a:r>
          </a:p>
          <a:p>
            <a:pPr>
              <a:lnSpc>
                <a:spcPts val="4480"/>
              </a:lnSpc>
            </a:pPr>
            <a:endParaRPr lang="en-US" sz="2600" dirty="0">
              <a:solidFill>
                <a:srgbClr val="404040"/>
              </a:solidFill>
              <a:latin typeface="Montserrat" pitchFamily="2" charset="77"/>
            </a:endParaRPr>
          </a:p>
          <a:p>
            <a:pPr>
              <a:lnSpc>
                <a:spcPts val="4480"/>
              </a:lnSpc>
            </a:pPr>
            <a:r>
              <a:rPr lang="en-US" sz="2600" dirty="0">
                <a:solidFill>
                  <a:srgbClr val="404040"/>
                </a:solidFill>
                <a:latin typeface="Montserrat"/>
              </a:rPr>
              <a:t>The</a:t>
            </a:r>
            <a:r>
              <a:rPr lang="en-US" sz="2600" b="1" dirty="0">
                <a:solidFill>
                  <a:srgbClr val="404040"/>
                </a:solidFill>
                <a:latin typeface="Montserrat"/>
              </a:rPr>
              <a:t> dataset size</a:t>
            </a:r>
            <a:r>
              <a:rPr lang="en-US" sz="2600" dirty="0">
                <a:solidFill>
                  <a:srgbClr val="404040"/>
                </a:solidFill>
                <a:latin typeface="Montserrat"/>
              </a:rPr>
              <a:t> guides choice of algorithm.</a:t>
            </a:r>
          </a:p>
        </p:txBody>
      </p:sp>
      <p:sp>
        <p:nvSpPr>
          <p:cNvPr id="13" name="TextBox 8">
            <a:extLst>
              <a:ext uri="{FF2B5EF4-FFF2-40B4-BE49-F238E27FC236}">
                <a16:creationId xmlns:a16="http://schemas.microsoft.com/office/drawing/2014/main" id="{78A35685-9BDB-229D-230B-44B55FE47F41}"/>
              </a:ext>
            </a:extLst>
          </p:cNvPr>
          <p:cNvSpPr txBox="1"/>
          <p:nvPr/>
        </p:nvSpPr>
        <p:spPr>
          <a:xfrm>
            <a:off x="2442831" y="4458156"/>
            <a:ext cx="6697070" cy="2246449"/>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’Simple’ question</a:t>
            </a: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Linear relationships</a:t>
            </a: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Small dataset (few obs.)</a:t>
            </a:r>
          </a:p>
          <a:p>
            <a:pPr>
              <a:lnSpc>
                <a:spcPts val="4480"/>
              </a:lnSpc>
            </a:pPr>
            <a:endParaRPr lang="en-US" sz="2600" dirty="0">
              <a:solidFill>
                <a:srgbClr val="404040"/>
              </a:solidFill>
              <a:latin typeface="Montserrat" pitchFamily="2" charset="77"/>
            </a:endParaRPr>
          </a:p>
        </p:txBody>
      </p:sp>
      <p:sp>
        <p:nvSpPr>
          <p:cNvPr id="14" name="TextBox 7">
            <a:extLst>
              <a:ext uri="{FF2B5EF4-FFF2-40B4-BE49-F238E27FC236}">
                <a16:creationId xmlns:a16="http://schemas.microsoft.com/office/drawing/2014/main" id="{09FE75E5-66BF-92FE-E1DA-BEB4CDDB204F}"/>
              </a:ext>
            </a:extLst>
          </p:cNvPr>
          <p:cNvSpPr txBox="1"/>
          <p:nvPr/>
        </p:nvSpPr>
        <p:spPr>
          <a:xfrm>
            <a:off x="2278801" y="3009900"/>
            <a:ext cx="6417267" cy="889603"/>
          </a:xfrm>
          <a:prstGeom prst="rect">
            <a:avLst/>
          </a:prstGeom>
        </p:spPr>
        <p:txBody>
          <a:bodyPr wrap="square" lIns="0" tIns="0" rIns="0" bIns="0" rtlCol="0" anchor="t">
            <a:spAutoFit/>
          </a:bodyPr>
          <a:lstStyle/>
          <a:p>
            <a:pPr>
              <a:lnSpc>
                <a:spcPts val="7807"/>
              </a:lnSpc>
              <a:spcBef>
                <a:spcPct val="0"/>
              </a:spcBef>
            </a:pPr>
            <a:r>
              <a:rPr lang="en-US" sz="4000" b="1" dirty="0">
                <a:solidFill>
                  <a:srgbClr val="404040"/>
                </a:solidFill>
                <a:latin typeface="Montserrat" pitchFamily="2" charset="77"/>
              </a:rPr>
              <a:t>STATISTICAL ANALYSIS</a:t>
            </a:r>
          </a:p>
        </p:txBody>
      </p:sp>
      <p:sp>
        <p:nvSpPr>
          <p:cNvPr id="15" name="TextBox 14">
            <a:extLst>
              <a:ext uri="{FF2B5EF4-FFF2-40B4-BE49-F238E27FC236}">
                <a16:creationId xmlns:a16="http://schemas.microsoft.com/office/drawing/2014/main" id="{6D7E05E1-785F-9D94-236A-5034F9766BDE}"/>
              </a:ext>
            </a:extLst>
          </p:cNvPr>
          <p:cNvSpPr txBox="1"/>
          <p:nvPr/>
        </p:nvSpPr>
        <p:spPr>
          <a:xfrm>
            <a:off x="13151497" y="7261427"/>
            <a:ext cx="3917303" cy="1178208"/>
          </a:xfrm>
          <a:prstGeom prst="rect">
            <a:avLst/>
          </a:prstGeom>
          <a:noFill/>
        </p:spPr>
        <p:txBody>
          <a:bodyPr wrap="square">
            <a:spAutoFit/>
          </a:bodyPr>
          <a:lstStyle/>
          <a:p>
            <a:pPr>
              <a:lnSpc>
                <a:spcPts val="4480"/>
              </a:lnSpc>
            </a:pPr>
            <a:r>
              <a:rPr lang="en-US" sz="2400" dirty="0">
                <a:solidFill>
                  <a:srgbClr val="404040"/>
                </a:solidFill>
                <a:latin typeface="Montserrat" pitchFamily="2" charset="77"/>
              </a:rPr>
              <a:t>Outcome is unknown</a:t>
            </a:r>
          </a:p>
          <a:p>
            <a:pPr>
              <a:lnSpc>
                <a:spcPts val="4480"/>
              </a:lnSpc>
            </a:pPr>
            <a:r>
              <a:rPr lang="en-US" sz="2400" dirty="0">
                <a:solidFill>
                  <a:srgbClr val="404040"/>
                </a:solidFill>
                <a:latin typeface="Montserrat" pitchFamily="2" charset="77"/>
              </a:rPr>
              <a:t>Fully data driven</a:t>
            </a:r>
          </a:p>
        </p:txBody>
      </p:sp>
      <p:sp>
        <p:nvSpPr>
          <p:cNvPr id="16" name="TextBox 15">
            <a:extLst>
              <a:ext uri="{FF2B5EF4-FFF2-40B4-BE49-F238E27FC236}">
                <a16:creationId xmlns:a16="http://schemas.microsoft.com/office/drawing/2014/main" id="{165CC168-D77E-3DD8-A5F6-24CEEA315977}"/>
              </a:ext>
            </a:extLst>
          </p:cNvPr>
          <p:cNvSpPr txBox="1"/>
          <p:nvPr/>
        </p:nvSpPr>
        <p:spPr>
          <a:xfrm>
            <a:off x="10201431" y="4537710"/>
            <a:ext cx="5557834" cy="1184620"/>
          </a:xfrm>
          <a:prstGeom prst="rect">
            <a:avLst/>
          </a:prstGeom>
          <a:noFill/>
        </p:spPr>
        <p:txBody>
          <a:bodyPr wrap="square">
            <a:spAutoFit/>
          </a:bodyPr>
          <a:lstStyle/>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High dimensional data</a:t>
            </a:r>
          </a:p>
          <a:p>
            <a:pPr marL="457200" indent="-457200">
              <a:lnSpc>
                <a:spcPts val="4480"/>
              </a:lnSpc>
              <a:buFont typeface="Arial" panose="020B0604020202020204" pitchFamily="34" charset="0"/>
              <a:buChar char="•"/>
            </a:pPr>
            <a:r>
              <a:rPr lang="en-US" sz="2600" dirty="0">
                <a:solidFill>
                  <a:srgbClr val="404040"/>
                </a:solidFill>
                <a:latin typeface="Montserrat" pitchFamily="2" charset="77"/>
              </a:rPr>
              <a:t>Non-linear relationships</a:t>
            </a:r>
          </a:p>
        </p:txBody>
      </p:sp>
      <p:sp>
        <p:nvSpPr>
          <p:cNvPr id="17" name="TextBox 16">
            <a:extLst>
              <a:ext uri="{FF2B5EF4-FFF2-40B4-BE49-F238E27FC236}">
                <a16:creationId xmlns:a16="http://schemas.microsoft.com/office/drawing/2014/main" id="{B70DC6B5-5694-C335-0B93-C46144EA85B8}"/>
              </a:ext>
            </a:extLst>
          </p:cNvPr>
          <p:cNvSpPr txBox="1"/>
          <p:nvPr/>
        </p:nvSpPr>
        <p:spPr>
          <a:xfrm>
            <a:off x="9874897" y="7249404"/>
            <a:ext cx="3361070" cy="601127"/>
          </a:xfrm>
          <a:prstGeom prst="rect">
            <a:avLst/>
          </a:prstGeom>
          <a:noFill/>
        </p:spPr>
        <p:txBody>
          <a:bodyPr wrap="square">
            <a:spAutoFit/>
          </a:bodyPr>
          <a:lstStyle/>
          <a:p>
            <a:pPr>
              <a:lnSpc>
                <a:spcPts val="4480"/>
              </a:lnSpc>
            </a:pPr>
            <a:r>
              <a:rPr lang="en-US" sz="2400" dirty="0">
                <a:solidFill>
                  <a:srgbClr val="404040"/>
                </a:solidFill>
                <a:latin typeface="Montserrat" pitchFamily="2" charset="77"/>
              </a:rPr>
              <a:t>Outcome is known</a:t>
            </a:r>
          </a:p>
        </p:txBody>
      </p:sp>
      <p:cxnSp>
        <p:nvCxnSpPr>
          <p:cNvPr id="18" name="Straight Connector 17">
            <a:extLst>
              <a:ext uri="{FF2B5EF4-FFF2-40B4-BE49-F238E27FC236}">
                <a16:creationId xmlns:a16="http://schemas.microsoft.com/office/drawing/2014/main" id="{902B74AE-08B9-BA97-900F-9571393EA890}"/>
              </a:ext>
            </a:extLst>
          </p:cNvPr>
          <p:cNvCxnSpPr>
            <a:cxnSpLocks/>
          </p:cNvCxnSpPr>
          <p:nvPr/>
        </p:nvCxnSpPr>
        <p:spPr>
          <a:xfrm>
            <a:off x="9834230" y="6107138"/>
            <a:ext cx="6919097" cy="0"/>
          </a:xfrm>
          <a:prstGeom prst="line">
            <a:avLst/>
          </a:prstGeom>
          <a:ln w="254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9A8F49B-D860-9CA4-B919-F4767F9E2EB6}"/>
              </a:ext>
            </a:extLst>
          </p:cNvPr>
          <p:cNvCxnSpPr>
            <a:cxnSpLocks/>
          </p:cNvCxnSpPr>
          <p:nvPr/>
        </p:nvCxnSpPr>
        <p:spPr>
          <a:xfrm>
            <a:off x="12999097" y="6107138"/>
            <a:ext cx="0" cy="2846362"/>
          </a:xfrm>
          <a:prstGeom prst="line">
            <a:avLst/>
          </a:prstGeom>
          <a:ln w="25400">
            <a:solidFill>
              <a:srgbClr val="404040"/>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966F506E-CEE9-4AD7-9EF9-5CFCE984DF5E}"/>
              </a:ext>
            </a:extLst>
          </p:cNvPr>
          <p:cNvSpPr/>
          <p:nvPr/>
        </p:nvSpPr>
        <p:spPr>
          <a:xfrm>
            <a:off x="9802532" y="2857500"/>
            <a:ext cx="6950795" cy="1401434"/>
          </a:xfrm>
          <a:prstGeom prst="rect">
            <a:avLst/>
          </a:prstGeom>
          <a:solidFill>
            <a:srgbClr val="A4D2B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1" name="TextBox 7">
            <a:extLst>
              <a:ext uri="{FF2B5EF4-FFF2-40B4-BE49-F238E27FC236}">
                <a16:creationId xmlns:a16="http://schemas.microsoft.com/office/drawing/2014/main" id="{47E08A1B-3E6F-EC02-FCC1-C9AC4717D19C}"/>
              </a:ext>
            </a:extLst>
          </p:cNvPr>
          <p:cNvSpPr txBox="1"/>
          <p:nvPr/>
        </p:nvSpPr>
        <p:spPr>
          <a:xfrm>
            <a:off x="10103497" y="6091449"/>
            <a:ext cx="2757561" cy="845296"/>
          </a:xfrm>
          <a:prstGeom prst="rect">
            <a:avLst/>
          </a:prstGeom>
        </p:spPr>
        <p:txBody>
          <a:bodyPr wrap="square" lIns="0" tIns="0" rIns="0" bIns="0" rtlCol="0" anchor="t">
            <a:spAutoFit/>
          </a:bodyPr>
          <a:lstStyle/>
          <a:p>
            <a:pPr>
              <a:lnSpc>
                <a:spcPts val="7807"/>
              </a:lnSpc>
              <a:spcBef>
                <a:spcPct val="0"/>
              </a:spcBef>
            </a:pPr>
            <a:r>
              <a:rPr lang="en-US" sz="3000" b="1" dirty="0">
                <a:solidFill>
                  <a:srgbClr val="404040"/>
                </a:solidFill>
                <a:latin typeface="Montserrat" pitchFamily="2" charset="77"/>
              </a:rPr>
              <a:t>SUPERVISED</a:t>
            </a:r>
          </a:p>
        </p:txBody>
      </p:sp>
      <p:sp>
        <p:nvSpPr>
          <p:cNvPr id="48" name="TextBox 7">
            <a:extLst>
              <a:ext uri="{FF2B5EF4-FFF2-40B4-BE49-F238E27FC236}">
                <a16:creationId xmlns:a16="http://schemas.microsoft.com/office/drawing/2014/main" id="{64E907F9-14CB-9C61-C9DE-8A67251CFA4E}"/>
              </a:ext>
            </a:extLst>
          </p:cNvPr>
          <p:cNvSpPr txBox="1"/>
          <p:nvPr/>
        </p:nvSpPr>
        <p:spPr>
          <a:xfrm>
            <a:off x="13303897" y="6091449"/>
            <a:ext cx="3234375" cy="845296"/>
          </a:xfrm>
          <a:prstGeom prst="rect">
            <a:avLst/>
          </a:prstGeom>
        </p:spPr>
        <p:txBody>
          <a:bodyPr wrap="square" lIns="0" tIns="0" rIns="0" bIns="0" rtlCol="0" anchor="t">
            <a:spAutoFit/>
          </a:bodyPr>
          <a:lstStyle/>
          <a:p>
            <a:pPr>
              <a:lnSpc>
                <a:spcPts val="7807"/>
              </a:lnSpc>
              <a:spcBef>
                <a:spcPct val="0"/>
              </a:spcBef>
            </a:pPr>
            <a:r>
              <a:rPr lang="en-US" sz="3000" b="1" dirty="0">
                <a:solidFill>
                  <a:srgbClr val="404040"/>
                </a:solidFill>
                <a:latin typeface="Montserrat" pitchFamily="2" charset="77"/>
              </a:rPr>
              <a:t>UNSUPERVISED</a:t>
            </a:r>
          </a:p>
        </p:txBody>
      </p:sp>
      <p:sp>
        <p:nvSpPr>
          <p:cNvPr id="49" name="TextBox 7">
            <a:extLst>
              <a:ext uri="{FF2B5EF4-FFF2-40B4-BE49-F238E27FC236}">
                <a16:creationId xmlns:a16="http://schemas.microsoft.com/office/drawing/2014/main" id="{A4BBFB0A-CBE7-97D3-4BF0-4E75F67B9870}"/>
              </a:ext>
            </a:extLst>
          </p:cNvPr>
          <p:cNvSpPr txBox="1"/>
          <p:nvPr/>
        </p:nvSpPr>
        <p:spPr>
          <a:xfrm>
            <a:off x="10515600" y="3009900"/>
            <a:ext cx="5571712" cy="889603"/>
          </a:xfrm>
          <a:prstGeom prst="rect">
            <a:avLst/>
          </a:prstGeom>
        </p:spPr>
        <p:txBody>
          <a:bodyPr wrap="square" lIns="0" tIns="0" rIns="0" bIns="0" rtlCol="0" anchor="t">
            <a:spAutoFit/>
          </a:bodyPr>
          <a:lstStyle/>
          <a:p>
            <a:pPr>
              <a:lnSpc>
                <a:spcPts val="7807"/>
              </a:lnSpc>
              <a:spcBef>
                <a:spcPct val="0"/>
              </a:spcBef>
            </a:pPr>
            <a:r>
              <a:rPr lang="en-US" sz="4000" b="1" dirty="0">
                <a:solidFill>
                  <a:srgbClr val="404040"/>
                </a:solidFill>
                <a:latin typeface="Montserrat" pitchFamily="2" charset="77"/>
              </a:rPr>
              <a:t>MACHINE LEARNING</a:t>
            </a:r>
          </a:p>
        </p:txBody>
      </p:sp>
    </p:spTree>
    <p:extLst>
      <p:ext uri="{BB962C8B-B14F-4D97-AF65-F5344CB8AC3E}">
        <p14:creationId xmlns:p14="http://schemas.microsoft.com/office/powerpoint/2010/main" val="10979996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Graphic 32" descr="Boardroom with solid fill">
            <a:extLst>
              <a:ext uri="{FF2B5EF4-FFF2-40B4-BE49-F238E27FC236}">
                <a16:creationId xmlns:a16="http://schemas.microsoft.com/office/drawing/2014/main" id="{A5016BB8-F951-3EDF-A810-3AE8374A90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7017">
            <a:off x="8004653" y="7796119"/>
            <a:ext cx="1692573" cy="1692573"/>
          </a:xfrm>
          <a:prstGeom prst="rect">
            <a:avLst/>
          </a:prstGeom>
        </p:spPr>
      </p:pic>
      <p:sp>
        <p:nvSpPr>
          <p:cNvPr id="2" name="TextBox 1">
            <a:extLst>
              <a:ext uri="{FF2B5EF4-FFF2-40B4-BE49-F238E27FC236}">
                <a16:creationId xmlns:a16="http://schemas.microsoft.com/office/drawing/2014/main" id="{F5FC4DD1-F21C-4C38-9C4F-5F86D04CF90F}"/>
              </a:ext>
            </a:extLst>
          </p:cNvPr>
          <p:cNvSpPr txBox="1"/>
          <p:nvPr/>
        </p:nvSpPr>
        <p:spPr>
          <a:xfrm>
            <a:off x="2133600" y="3238500"/>
            <a:ext cx="14325600" cy="4124206"/>
          </a:xfrm>
          <a:prstGeom prst="rect">
            <a:avLst/>
          </a:prstGeom>
          <a:noFill/>
        </p:spPr>
        <p:txBody>
          <a:bodyPr wrap="square" lIns="91440" tIns="45720" rIns="91440" bIns="45720" rtlCol="0" anchor="t">
            <a:spAutoFit/>
          </a:bodyPr>
          <a:lstStyle/>
          <a:p>
            <a:r>
              <a:rPr lang="en-US" sz="2600" dirty="0">
                <a:latin typeface="Montserrat"/>
              </a:rPr>
              <a:t>In your groups discuss which of the three areas of DS analysis we talked about best applies to this question.</a:t>
            </a:r>
          </a:p>
          <a:p>
            <a:endParaRPr lang="en-US" sz="2600" b="1" dirty="0">
              <a:latin typeface="Montserrat"/>
            </a:endParaRPr>
          </a:p>
          <a:p>
            <a:r>
              <a:rPr lang="en-US" sz="2600" b="1" dirty="0">
                <a:latin typeface="Montserrat" pitchFamily="2" charset="77"/>
              </a:rPr>
              <a:t>Is there a difference in weight between mice of strain A and strain B?</a:t>
            </a:r>
          </a:p>
          <a:p>
            <a:endParaRPr lang="en-US" sz="2600" b="1" dirty="0">
              <a:latin typeface="Montserrat" pitchFamily="2" charset="77"/>
            </a:endParaRPr>
          </a:p>
          <a:p>
            <a:r>
              <a:rPr lang="en-US" sz="2600" dirty="0">
                <a:latin typeface="Montserrat"/>
              </a:rPr>
              <a:t>Further discuss:</a:t>
            </a:r>
          </a:p>
          <a:p>
            <a:r>
              <a:rPr lang="en-US" sz="2600" b="1" dirty="0">
                <a:latin typeface="Montserrat"/>
              </a:rPr>
              <a:t>What types of variables (data types) do we have? Do you know of any test you could use to answer this question?</a:t>
            </a:r>
            <a:endParaRPr lang="en-US" sz="2600" b="1" dirty="0">
              <a:latin typeface="Montserrat" pitchFamily="2" charset="77"/>
            </a:endParaRPr>
          </a:p>
          <a:p>
            <a:pPr algn="ctr"/>
            <a:endParaRPr lang="en-US" sz="2600" dirty="0">
              <a:latin typeface="Montserrat" pitchFamily="2" charset="77"/>
            </a:endParaRPr>
          </a:p>
          <a:p>
            <a:pPr algn="ctr"/>
            <a:endParaRPr lang="en-US" sz="2800" dirty="0">
              <a:latin typeface="Montserrat" pitchFamily="2" charset="77"/>
            </a:endParaRPr>
          </a:p>
        </p:txBody>
      </p:sp>
      <p:sp>
        <p:nvSpPr>
          <p:cNvPr id="3" name="Rounded Rectangle 2">
            <a:extLst>
              <a:ext uri="{FF2B5EF4-FFF2-40B4-BE49-F238E27FC236}">
                <a16:creationId xmlns:a16="http://schemas.microsoft.com/office/drawing/2014/main" id="{FF181C16-B588-725B-C8AC-927BE190228F}"/>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3770CDFD-3D4F-F772-C1D0-365E279B73F9}"/>
              </a:ext>
            </a:extLst>
          </p:cNvPr>
          <p:cNvSpPr txBox="1"/>
          <p:nvPr/>
        </p:nvSpPr>
        <p:spPr>
          <a:xfrm>
            <a:off x="3850105" y="10287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27" name="Graphic 26" descr="Sailboat with solid fill">
            <a:extLst>
              <a:ext uri="{FF2B5EF4-FFF2-40B4-BE49-F238E27FC236}">
                <a16:creationId xmlns:a16="http://schemas.microsoft.com/office/drawing/2014/main" id="{EC87A63C-7513-3CFC-7FAA-300E8093FEC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6600" y="6525987"/>
            <a:ext cx="3733800" cy="3733800"/>
          </a:xfrm>
          <a:prstGeom prst="rect">
            <a:avLst/>
          </a:prstGeom>
        </p:spPr>
      </p:pic>
      <p:grpSp>
        <p:nvGrpSpPr>
          <p:cNvPr id="28" name="Group 27">
            <a:extLst>
              <a:ext uri="{FF2B5EF4-FFF2-40B4-BE49-F238E27FC236}">
                <a16:creationId xmlns:a16="http://schemas.microsoft.com/office/drawing/2014/main" id="{63A66B3F-83EF-06F9-248C-C96D5BB67336}"/>
              </a:ext>
            </a:extLst>
          </p:cNvPr>
          <p:cNvGrpSpPr/>
          <p:nvPr/>
        </p:nvGrpSpPr>
        <p:grpSpPr>
          <a:xfrm>
            <a:off x="-152400" y="8953500"/>
            <a:ext cx="17373600" cy="1524000"/>
            <a:chOff x="-152400" y="8953500"/>
            <a:chExt cx="17373600" cy="1524000"/>
          </a:xfrm>
        </p:grpSpPr>
        <p:grpSp>
          <p:nvGrpSpPr>
            <p:cNvPr id="29" name="Group 28">
              <a:extLst>
                <a:ext uri="{FF2B5EF4-FFF2-40B4-BE49-F238E27FC236}">
                  <a16:creationId xmlns:a16="http://schemas.microsoft.com/office/drawing/2014/main" id="{27C031E5-8819-FDF8-333E-7231393E3200}"/>
                </a:ext>
              </a:extLst>
            </p:cNvPr>
            <p:cNvGrpSpPr/>
            <p:nvPr/>
          </p:nvGrpSpPr>
          <p:grpSpPr>
            <a:xfrm>
              <a:off x="-152400" y="8953500"/>
              <a:ext cx="3962400" cy="1524000"/>
              <a:chOff x="-152400" y="8953500"/>
              <a:chExt cx="3962400" cy="1524000"/>
            </a:xfrm>
          </p:grpSpPr>
          <p:pic>
            <p:nvPicPr>
              <p:cNvPr id="54" name="Graphic 53" descr="Wave with solid fill">
                <a:extLst>
                  <a:ext uri="{FF2B5EF4-FFF2-40B4-BE49-F238E27FC236}">
                    <a16:creationId xmlns:a16="http://schemas.microsoft.com/office/drawing/2014/main" id="{8423D1A5-48E5-8EB5-053C-27187AACA9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5" name="Graphic 54" descr="Wave with solid fill">
                <a:extLst>
                  <a:ext uri="{FF2B5EF4-FFF2-40B4-BE49-F238E27FC236}">
                    <a16:creationId xmlns:a16="http://schemas.microsoft.com/office/drawing/2014/main" id="{9818827C-62A3-E125-AD8F-847FF202F1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6" name="Graphic 55" descr="Wave with solid fill">
                <a:extLst>
                  <a:ext uri="{FF2B5EF4-FFF2-40B4-BE49-F238E27FC236}">
                    <a16:creationId xmlns:a16="http://schemas.microsoft.com/office/drawing/2014/main" id="{543729AC-580A-4FC3-5A2D-1FD9C087D7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0" name="Group 29">
              <a:extLst>
                <a:ext uri="{FF2B5EF4-FFF2-40B4-BE49-F238E27FC236}">
                  <a16:creationId xmlns:a16="http://schemas.microsoft.com/office/drawing/2014/main" id="{A7ADE9DE-EA94-5EC2-A363-5F72780165D9}"/>
                </a:ext>
              </a:extLst>
            </p:cNvPr>
            <p:cNvGrpSpPr/>
            <p:nvPr/>
          </p:nvGrpSpPr>
          <p:grpSpPr>
            <a:xfrm>
              <a:off x="3505200" y="8953500"/>
              <a:ext cx="3962400" cy="1524000"/>
              <a:chOff x="-152400" y="8953500"/>
              <a:chExt cx="3962400" cy="1524000"/>
            </a:xfrm>
          </p:grpSpPr>
          <p:pic>
            <p:nvPicPr>
              <p:cNvPr id="51" name="Graphic 50" descr="Wave with solid fill">
                <a:extLst>
                  <a:ext uri="{FF2B5EF4-FFF2-40B4-BE49-F238E27FC236}">
                    <a16:creationId xmlns:a16="http://schemas.microsoft.com/office/drawing/2014/main" id="{655C6DD2-F8E5-0C22-0DF7-A8B6BDD175B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2" name="Graphic 51" descr="Wave with solid fill">
                <a:extLst>
                  <a:ext uri="{FF2B5EF4-FFF2-40B4-BE49-F238E27FC236}">
                    <a16:creationId xmlns:a16="http://schemas.microsoft.com/office/drawing/2014/main" id="{F366712F-C787-1EDD-00D2-52793A1F1A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3" name="Graphic 52" descr="Wave with solid fill">
                <a:extLst>
                  <a:ext uri="{FF2B5EF4-FFF2-40B4-BE49-F238E27FC236}">
                    <a16:creationId xmlns:a16="http://schemas.microsoft.com/office/drawing/2014/main" id="{AA472912-141B-B2BE-FF64-4196A851B9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1" name="Group 30">
              <a:extLst>
                <a:ext uri="{FF2B5EF4-FFF2-40B4-BE49-F238E27FC236}">
                  <a16:creationId xmlns:a16="http://schemas.microsoft.com/office/drawing/2014/main" id="{C75B2B61-5328-B1F2-555D-FCA334DE67DC}"/>
                </a:ext>
              </a:extLst>
            </p:cNvPr>
            <p:cNvGrpSpPr/>
            <p:nvPr/>
          </p:nvGrpSpPr>
          <p:grpSpPr>
            <a:xfrm>
              <a:off x="71628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F297E6F7-ADEF-AAF2-AE1C-61FDBBCB85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A2F3A0AD-12B7-FEA0-B426-B04DBB97A71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FF080A50-B047-FEB5-B1EB-931F24EF56F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2A4C7DB-5FBB-4A73-514D-9CC1179BCE82}"/>
                </a:ext>
              </a:extLst>
            </p:cNvPr>
            <p:cNvGrpSpPr/>
            <p:nvPr/>
          </p:nvGrpSpPr>
          <p:grpSpPr>
            <a:xfrm>
              <a:off x="108204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85446AE9-35FF-A87E-5C96-7CC546620F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509D005D-8B7A-27BC-341C-0D1233FD289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C1AF86CA-92A1-38FB-5992-04ACC027737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8FDF88BA-294D-967B-BEC0-9454E1599204}"/>
                </a:ext>
              </a:extLst>
            </p:cNvPr>
            <p:cNvGrpSpPr/>
            <p:nvPr/>
          </p:nvGrpSpPr>
          <p:grpSpPr>
            <a:xfrm>
              <a:off x="14478000" y="8953500"/>
              <a:ext cx="2743200" cy="1524000"/>
              <a:chOff x="-152400" y="8953500"/>
              <a:chExt cx="2743200" cy="1524000"/>
            </a:xfrm>
          </p:grpSpPr>
          <p:pic>
            <p:nvPicPr>
              <p:cNvPr id="42" name="Graphic 41" descr="Wave with solid fill">
                <a:extLst>
                  <a:ext uri="{FF2B5EF4-FFF2-40B4-BE49-F238E27FC236}">
                    <a16:creationId xmlns:a16="http://schemas.microsoft.com/office/drawing/2014/main" id="{E97CBCCE-6B65-9B32-36A4-3EFD026EAF9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19029121-48F8-3179-9F56-AA109361377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pic>
        <p:nvPicPr>
          <p:cNvPr id="57" name="Graphic 56" descr="Boardroom with solid fill">
            <a:extLst>
              <a:ext uri="{FF2B5EF4-FFF2-40B4-BE49-F238E27FC236}">
                <a16:creationId xmlns:a16="http://schemas.microsoft.com/office/drawing/2014/main" id="{AAD205B8-4E7D-65F6-6826-00983B95EB4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18555" y="8017033"/>
            <a:ext cx="1328512" cy="1328512"/>
          </a:xfrm>
          <a:prstGeom prst="rect">
            <a:avLst/>
          </a:prstGeom>
        </p:spPr>
      </p:pic>
      <p:pic>
        <p:nvPicPr>
          <p:cNvPr id="58" name="Picture 57" descr="A blue and black logo&#10;&#10;Description automatically generated">
            <a:extLst>
              <a:ext uri="{FF2B5EF4-FFF2-40B4-BE49-F238E27FC236}">
                <a16:creationId xmlns:a16="http://schemas.microsoft.com/office/drawing/2014/main" id="{0CF51CFC-F008-B6EE-EEDA-9075A73FAA9E}"/>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17261004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Graphic 32" descr="Boardroom with solid fill">
            <a:extLst>
              <a:ext uri="{FF2B5EF4-FFF2-40B4-BE49-F238E27FC236}">
                <a16:creationId xmlns:a16="http://schemas.microsoft.com/office/drawing/2014/main" id="{A5016BB8-F951-3EDF-A810-3AE8374A90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7017">
            <a:off x="8004653" y="7796119"/>
            <a:ext cx="1692573" cy="1692573"/>
          </a:xfrm>
          <a:prstGeom prst="rect">
            <a:avLst/>
          </a:prstGeom>
        </p:spPr>
      </p:pic>
      <p:sp>
        <p:nvSpPr>
          <p:cNvPr id="2" name="TextBox 1">
            <a:extLst>
              <a:ext uri="{FF2B5EF4-FFF2-40B4-BE49-F238E27FC236}">
                <a16:creationId xmlns:a16="http://schemas.microsoft.com/office/drawing/2014/main" id="{F5FC4DD1-F21C-4C38-9C4F-5F86D04CF90F}"/>
              </a:ext>
            </a:extLst>
          </p:cNvPr>
          <p:cNvSpPr txBox="1"/>
          <p:nvPr/>
        </p:nvSpPr>
        <p:spPr>
          <a:xfrm>
            <a:off x="2133600" y="3057896"/>
            <a:ext cx="14325600" cy="4093428"/>
          </a:xfrm>
          <a:prstGeom prst="rect">
            <a:avLst/>
          </a:prstGeom>
          <a:noFill/>
        </p:spPr>
        <p:txBody>
          <a:bodyPr wrap="square" lIns="91440" tIns="45720" rIns="91440" bIns="45720" rtlCol="0" anchor="t">
            <a:spAutoFit/>
          </a:bodyPr>
          <a:lstStyle/>
          <a:p>
            <a:r>
              <a:rPr lang="en-US" sz="2600" dirty="0">
                <a:latin typeface="Montserrat"/>
              </a:rPr>
              <a:t>In your groups discuss which of the three areas of DS analysis we talked about best applies to this question.</a:t>
            </a:r>
          </a:p>
          <a:p>
            <a:endParaRPr lang="en-US" sz="2600" b="1" dirty="0">
              <a:latin typeface="Montserrat"/>
            </a:endParaRPr>
          </a:p>
          <a:p>
            <a:r>
              <a:rPr lang="en-US" sz="2600" i="1" dirty="0">
                <a:latin typeface="Montserrat" pitchFamily="2" charset="77"/>
              </a:rPr>
              <a:t>You have protein abundance data from skin samples (~ 10.000 different protein species). These samples were collected from patients with psoriasis (normal adjacent -and affected skin) and from healthy controls. </a:t>
            </a:r>
          </a:p>
          <a:p>
            <a:endParaRPr lang="en-US" sz="2600" b="1" dirty="0">
              <a:latin typeface="Montserrat" pitchFamily="2" charset="77"/>
            </a:endParaRPr>
          </a:p>
          <a:p>
            <a:r>
              <a:rPr lang="en-US" sz="2600" b="1" dirty="0">
                <a:latin typeface="Montserrat" pitchFamily="2" charset="77"/>
              </a:rPr>
              <a:t>Is protein abundance predictive of the skin phenotype? And if so, are the levels of all proteins equally predictive/informative?</a:t>
            </a:r>
          </a:p>
          <a:p>
            <a:pPr algn="ctr"/>
            <a:endParaRPr lang="en-US" sz="2600" dirty="0">
              <a:latin typeface="Montserrat" pitchFamily="2" charset="77"/>
            </a:endParaRPr>
          </a:p>
        </p:txBody>
      </p:sp>
      <p:sp>
        <p:nvSpPr>
          <p:cNvPr id="3" name="Rounded Rectangle 2">
            <a:extLst>
              <a:ext uri="{FF2B5EF4-FFF2-40B4-BE49-F238E27FC236}">
                <a16:creationId xmlns:a16="http://schemas.microsoft.com/office/drawing/2014/main" id="{FF181C16-B588-725B-C8AC-927BE190228F}"/>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3770CDFD-3D4F-F772-C1D0-365E279B73F9}"/>
              </a:ext>
            </a:extLst>
          </p:cNvPr>
          <p:cNvSpPr txBox="1"/>
          <p:nvPr/>
        </p:nvSpPr>
        <p:spPr>
          <a:xfrm>
            <a:off x="3850105" y="10287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27" name="Graphic 26" descr="Sailboat with solid fill">
            <a:extLst>
              <a:ext uri="{FF2B5EF4-FFF2-40B4-BE49-F238E27FC236}">
                <a16:creationId xmlns:a16="http://schemas.microsoft.com/office/drawing/2014/main" id="{EC87A63C-7513-3CFC-7FAA-300E8093FEC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6600" y="6525987"/>
            <a:ext cx="3733800" cy="3733800"/>
          </a:xfrm>
          <a:prstGeom prst="rect">
            <a:avLst/>
          </a:prstGeom>
        </p:spPr>
      </p:pic>
      <p:grpSp>
        <p:nvGrpSpPr>
          <p:cNvPr id="28" name="Group 27">
            <a:extLst>
              <a:ext uri="{FF2B5EF4-FFF2-40B4-BE49-F238E27FC236}">
                <a16:creationId xmlns:a16="http://schemas.microsoft.com/office/drawing/2014/main" id="{63A66B3F-83EF-06F9-248C-C96D5BB67336}"/>
              </a:ext>
            </a:extLst>
          </p:cNvPr>
          <p:cNvGrpSpPr/>
          <p:nvPr/>
        </p:nvGrpSpPr>
        <p:grpSpPr>
          <a:xfrm>
            <a:off x="-152400" y="8953500"/>
            <a:ext cx="17373600" cy="1524000"/>
            <a:chOff x="-152400" y="8953500"/>
            <a:chExt cx="17373600" cy="1524000"/>
          </a:xfrm>
        </p:grpSpPr>
        <p:grpSp>
          <p:nvGrpSpPr>
            <p:cNvPr id="29" name="Group 28">
              <a:extLst>
                <a:ext uri="{FF2B5EF4-FFF2-40B4-BE49-F238E27FC236}">
                  <a16:creationId xmlns:a16="http://schemas.microsoft.com/office/drawing/2014/main" id="{27C031E5-8819-FDF8-333E-7231393E3200}"/>
                </a:ext>
              </a:extLst>
            </p:cNvPr>
            <p:cNvGrpSpPr/>
            <p:nvPr/>
          </p:nvGrpSpPr>
          <p:grpSpPr>
            <a:xfrm>
              <a:off x="-152400" y="8953500"/>
              <a:ext cx="3962400" cy="1524000"/>
              <a:chOff x="-152400" y="8953500"/>
              <a:chExt cx="3962400" cy="1524000"/>
            </a:xfrm>
          </p:grpSpPr>
          <p:pic>
            <p:nvPicPr>
              <p:cNvPr id="54" name="Graphic 53" descr="Wave with solid fill">
                <a:extLst>
                  <a:ext uri="{FF2B5EF4-FFF2-40B4-BE49-F238E27FC236}">
                    <a16:creationId xmlns:a16="http://schemas.microsoft.com/office/drawing/2014/main" id="{8423D1A5-48E5-8EB5-053C-27187AACA9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5" name="Graphic 54" descr="Wave with solid fill">
                <a:extLst>
                  <a:ext uri="{FF2B5EF4-FFF2-40B4-BE49-F238E27FC236}">
                    <a16:creationId xmlns:a16="http://schemas.microsoft.com/office/drawing/2014/main" id="{9818827C-62A3-E125-AD8F-847FF202F1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6" name="Graphic 55" descr="Wave with solid fill">
                <a:extLst>
                  <a:ext uri="{FF2B5EF4-FFF2-40B4-BE49-F238E27FC236}">
                    <a16:creationId xmlns:a16="http://schemas.microsoft.com/office/drawing/2014/main" id="{543729AC-580A-4FC3-5A2D-1FD9C087D7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0" name="Group 29">
              <a:extLst>
                <a:ext uri="{FF2B5EF4-FFF2-40B4-BE49-F238E27FC236}">
                  <a16:creationId xmlns:a16="http://schemas.microsoft.com/office/drawing/2014/main" id="{A7ADE9DE-EA94-5EC2-A363-5F72780165D9}"/>
                </a:ext>
              </a:extLst>
            </p:cNvPr>
            <p:cNvGrpSpPr/>
            <p:nvPr/>
          </p:nvGrpSpPr>
          <p:grpSpPr>
            <a:xfrm>
              <a:off x="3505200" y="8953500"/>
              <a:ext cx="3962400" cy="1524000"/>
              <a:chOff x="-152400" y="8953500"/>
              <a:chExt cx="3962400" cy="1524000"/>
            </a:xfrm>
          </p:grpSpPr>
          <p:pic>
            <p:nvPicPr>
              <p:cNvPr id="51" name="Graphic 50" descr="Wave with solid fill">
                <a:extLst>
                  <a:ext uri="{FF2B5EF4-FFF2-40B4-BE49-F238E27FC236}">
                    <a16:creationId xmlns:a16="http://schemas.microsoft.com/office/drawing/2014/main" id="{655C6DD2-F8E5-0C22-0DF7-A8B6BDD175B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2" name="Graphic 51" descr="Wave with solid fill">
                <a:extLst>
                  <a:ext uri="{FF2B5EF4-FFF2-40B4-BE49-F238E27FC236}">
                    <a16:creationId xmlns:a16="http://schemas.microsoft.com/office/drawing/2014/main" id="{F366712F-C787-1EDD-00D2-52793A1F1A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3" name="Graphic 52" descr="Wave with solid fill">
                <a:extLst>
                  <a:ext uri="{FF2B5EF4-FFF2-40B4-BE49-F238E27FC236}">
                    <a16:creationId xmlns:a16="http://schemas.microsoft.com/office/drawing/2014/main" id="{AA472912-141B-B2BE-FF64-4196A851B9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1" name="Group 30">
              <a:extLst>
                <a:ext uri="{FF2B5EF4-FFF2-40B4-BE49-F238E27FC236}">
                  <a16:creationId xmlns:a16="http://schemas.microsoft.com/office/drawing/2014/main" id="{C75B2B61-5328-B1F2-555D-FCA334DE67DC}"/>
                </a:ext>
              </a:extLst>
            </p:cNvPr>
            <p:cNvGrpSpPr/>
            <p:nvPr/>
          </p:nvGrpSpPr>
          <p:grpSpPr>
            <a:xfrm>
              <a:off x="71628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F297E6F7-ADEF-AAF2-AE1C-61FDBBCB85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A2F3A0AD-12B7-FEA0-B426-B04DBB97A71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FF080A50-B047-FEB5-B1EB-931F24EF56F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2A4C7DB-5FBB-4A73-514D-9CC1179BCE82}"/>
                </a:ext>
              </a:extLst>
            </p:cNvPr>
            <p:cNvGrpSpPr/>
            <p:nvPr/>
          </p:nvGrpSpPr>
          <p:grpSpPr>
            <a:xfrm>
              <a:off x="108204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85446AE9-35FF-A87E-5C96-7CC546620F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509D005D-8B7A-27BC-341C-0D1233FD289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C1AF86CA-92A1-38FB-5992-04ACC027737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8FDF88BA-294D-967B-BEC0-9454E1599204}"/>
                </a:ext>
              </a:extLst>
            </p:cNvPr>
            <p:cNvGrpSpPr/>
            <p:nvPr/>
          </p:nvGrpSpPr>
          <p:grpSpPr>
            <a:xfrm>
              <a:off x="14478000" y="8953500"/>
              <a:ext cx="2743200" cy="1524000"/>
              <a:chOff x="-152400" y="8953500"/>
              <a:chExt cx="2743200" cy="1524000"/>
            </a:xfrm>
          </p:grpSpPr>
          <p:pic>
            <p:nvPicPr>
              <p:cNvPr id="42" name="Graphic 41" descr="Wave with solid fill">
                <a:extLst>
                  <a:ext uri="{FF2B5EF4-FFF2-40B4-BE49-F238E27FC236}">
                    <a16:creationId xmlns:a16="http://schemas.microsoft.com/office/drawing/2014/main" id="{E97CBCCE-6B65-9B32-36A4-3EFD026EAF9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19029121-48F8-3179-9F56-AA109361377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pic>
        <p:nvPicPr>
          <p:cNvPr id="57" name="Graphic 56" descr="Boardroom with solid fill">
            <a:extLst>
              <a:ext uri="{FF2B5EF4-FFF2-40B4-BE49-F238E27FC236}">
                <a16:creationId xmlns:a16="http://schemas.microsoft.com/office/drawing/2014/main" id="{AAD205B8-4E7D-65F6-6826-00983B95EB4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18555" y="8017033"/>
            <a:ext cx="1328512" cy="1328512"/>
          </a:xfrm>
          <a:prstGeom prst="rect">
            <a:avLst/>
          </a:prstGeom>
        </p:spPr>
      </p:pic>
      <p:pic>
        <p:nvPicPr>
          <p:cNvPr id="58" name="Picture 57" descr="A blue and black logo&#10;&#10;Description automatically generated">
            <a:extLst>
              <a:ext uri="{FF2B5EF4-FFF2-40B4-BE49-F238E27FC236}">
                <a16:creationId xmlns:a16="http://schemas.microsoft.com/office/drawing/2014/main" id="{0CF51CFC-F008-B6EE-EEDA-9075A73FAA9E}"/>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969898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Graphic 32" descr="Boardroom with solid fill">
            <a:extLst>
              <a:ext uri="{FF2B5EF4-FFF2-40B4-BE49-F238E27FC236}">
                <a16:creationId xmlns:a16="http://schemas.microsoft.com/office/drawing/2014/main" id="{A5016BB8-F951-3EDF-A810-3AE8374A90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7017">
            <a:off x="8004653" y="7796119"/>
            <a:ext cx="1692573" cy="1692573"/>
          </a:xfrm>
          <a:prstGeom prst="rect">
            <a:avLst/>
          </a:prstGeom>
        </p:spPr>
      </p:pic>
      <p:sp>
        <p:nvSpPr>
          <p:cNvPr id="2" name="TextBox 1">
            <a:extLst>
              <a:ext uri="{FF2B5EF4-FFF2-40B4-BE49-F238E27FC236}">
                <a16:creationId xmlns:a16="http://schemas.microsoft.com/office/drawing/2014/main" id="{F5FC4DD1-F21C-4C38-9C4F-5F86D04CF90F}"/>
              </a:ext>
            </a:extLst>
          </p:cNvPr>
          <p:cNvSpPr txBox="1"/>
          <p:nvPr/>
        </p:nvSpPr>
        <p:spPr>
          <a:xfrm>
            <a:off x="2133600" y="3314700"/>
            <a:ext cx="14554200" cy="4124206"/>
          </a:xfrm>
          <a:prstGeom prst="rect">
            <a:avLst/>
          </a:prstGeom>
          <a:noFill/>
        </p:spPr>
        <p:txBody>
          <a:bodyPr wrap="square" lIns="91440" tIns="45720" rIns="91440" bIns="45720" rtlCol="0" anchor="t">
            <a:spAutoFit/>
          </a:bodyPr>
          <a:lstStyle/>
          <a:p>
            <a:r>
              <a:rPr lang="en-US" sz="2600" dirty="0">
                <a:latin typeface="Montserrat"/>
              </a:rPr>
              <a:t>In your groups discuss which of the three areas of DS analysis we talked about best applies to this question.</a:t>
            </a:r>
          </a:p>
          <a:p>
            <a:endParaRPr lang="en-US" sz="2600" b="1" dirty="0">
              <a:latin typeface="Montserrat"/>
            </a:endParaRPr>
          </a:p>
          <a:p>
            <a:r>
              <a:rPr lang="en-US" sz="2600" b="1" dirty="0">
                <a:latin typeface="Montserrat" pitchFamily="2" charset="77"/>
              </a:rPr>
              <a:t>Is the amount of bacterial load in a swap of the oral epithelium (gums) based on skin type, diet and whether the person recently had antibiotic treatment?</a:t>
            </a:r>
          </a:p>
          <a:p>
            <a:endParaRPr lang="en-US" sz="2600" b="1" dirty="0">
              <a:latin typeface="Montserrat" pitchFamily="2" charset="77"/>
            </a:endParaRPr>
          </a:p>
          <a:p>
            <a:r>
              <a:rPr lang="en-US" sz="2600" dirty="0">
                <a:latin typeface="Montserrat"/>
              </a:rPr>
              <a:t>Further discuss:</a:t>
            </a:r>
          </a:p>
          <a:p>
            <a:r>
              <a:rPr lang="en-US" sz="2600" b="1" dirty="0">
                <a:latin typeface="Montserrat" pitchFamily="2" charset="77"/>
              </a:rPr>
              <a:t>What are the outcome variable(s) and the explanatory variable(s) in this scenario?</a:t>
            </a:r>
          </a:p>
          <a:p>
            <a:pPr algn="ctr"/>
            <a:endParaRPr lang="en-US" sz="2600" dirty="0">
              <a:latin typeface="Montserrat" pitchFamily="2" charset="77"/>
            </a:endParaRPr>
          </a:p>
          <a:p>
            <a:pPr algn="ctr"/>
            <a:endParaRPr lang="en-US" sz="2800" dirty="0">
              <a:latin typeface="Montserrat" pitchFamily="2" charset="77"/>
            </a:endParaRPr>
          </a:p>
        </p:txBody>
      </p:sp>
      <p:sp>
        <p:nvSpPr>
          <p:cNvPr id="3" name="Rounded Rectangle 2">
            <a:extLst>
              <a:ext uri="{FF2B5EF4-FFF2-40B4-BE49-F238E27FC236}">
                <a16:creationId xmlns:a16="http://schemas.microsoft.com/office/drawing/2014/main" id="{FF181C16-B588-725B-C8AC-927BE190228F}"/>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3770CDFD-3D4F-F772-C1D0-365E279B73F9}"/>
              </a:ext>
            </a:extLst>
          </p:cNvPr>
          <p:cNvSpPr txBox="1"/>
          <p:nvPr/>
        </p:nvSpPr>
        <p:spPr>
          <a:xfrm>
            <a:off x="3850105" y="10287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27" name="Graphic 26" descr="Sailboat with solid fill">
            <a:extLst>
              <a:ext uri="{FF2B5EF4-FFF2-40B4-BE49-F238E27FC236}">
                <a16:creationId xmlns:a16="http://schemas.microsoft.com/office/drawing/2014/main" id="{EC87A63C-7513-3CFC-7FAA-300E8093FEC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6600" y="6525987"/>
            <a:ext cx="3733800" cy="3733800"/>
          </a:xfrm>
          <a:prstGeom prst="rect">
            <a:avLst/>
          </a:prstGeom>
        </p:spPr>
      </p:pic>
      <p:grpSp>
        <p:nvGrpSpPr>
          <p:cNvPr id="28" name="Group 27">
            <a:extLst>
              <a:ext uri="{FF2B5EF4-FFF2-40B4-BE49-F238E27FC236}">
                <a16:creationId xmlns:a16="http://schemas.microsoft.com/office/drawing/2014/main" id="{63A66B3F-83EF-06F9-248C-C96D5BB67336}"/>
              </a:ext>
            </a:extLst>
          </p:cNvPr>
          <p:cNvGrpSpPr/>
          <p:nvPr/>
        </p:nvGrpSpPr>
        <p:grpSpPr>
          <a:xfrm>
            <a:off x="-152400" y="8953500"/>
            <a:ext cx="17373600" cy="1524000"/>
            <a:chOff x="-152400" y="8953500"/>
            <a:chExt cx="17373600" cy="1524000"/>
          </a:xfrm>
        </p:grpSpPr>
        <p:grpSp>
          <p:nvGrpSpPr>
            <p:cNvPr id="29" name="Group 28">
              <a:extLst>
                <a:ext uri="{FF2B5EF4-FFF2-40B4-BE49-F238E27FC236}">
                  <a16:creationId xmlns:a16="http://schemas.microsoft.com/office/drawing/2014/main" id="{27C031E5-8819-FDF8-333E-7231393E3200}"/>
                </a:ext>
              </a:extLst>
            </p:cNvPr>
            <p:cNvGrpSpPr/>
            <p:nvPr/>
          </p:nvGrpSpPr>
          <p:grpSpPr>
            <a:xfrm>
              <a:off x="-152400" y="8953500"/>
              <a:ext cx="3962400" cy="1524000"/>
              <a:chOff x="-152400" y="8953500"/>
              <a:chExt cx="3962400" cy="1524000"/>
            </a:xfrm>
          </p:grpSpPr>
          <p:pic>
            <p:nvPicPr>
              <p:cNvPr id="54" name="Graphic 53" descr="Wave with solid fill">
                <a:extLst>
                  <a:ext uri="{FF2B5EF4-FFF2-40B4-BE49-F238E27FC236}">
                    <a16:creationId xmlns:a16="http://schemas.microsoft.com/office/drawing/2014/main" id="{8423D1A5-48E5-8EB5-053C-27187AACA9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5" name="Graphic 54" descr="Wave with solid fill">
                <a:extLst>
                  <a:ext uri="{FF2B5EF4-FFF2-40B4-BE49-F238E27FC236}">
                    <a16:creationId xmlns:a16="http://schemas.microsoft.com/office/drawing/2014/main" id="{9818827C-62A3-E125-AD8F-847FF202F1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6" name="Graphic 55" descr="Wave with solid fill">
                <a:extLst>
                  <a:ext uri="{FF2B5EF4-FFF2-40B4-BE49-F238E27FC236}">
                    <a16:creationId xmlns:a16="http://schemas.microsoft.com/office/drawing/2014/main" id="{543729AC-580A-4FC3-5A2D-1FD9C087D7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0" name="Group 29">
              <a:extLst>
                <a:ext uri="{FF2B5EF4-FFF2-40B4-BE49-F238E27FC236}">
                  <a16:creationId xmlns:a16="http://schemas.microsoft.com/office/drawing/2014/main" id="{A7ADE9DE-EA94-5EC2-A363-5F72780165D9}"/>
                </a:ext>
              </a:extLst>
            </p:cNvPr>
            <p:cNvGrpSpPr/>
            <p:nvPr/>
          </p:nvGrpSpPr>
          <p:grpSpPr>
            <a:xfrm>
              <a:off x="3505200" y="8953500"/>
              <a:ext cx="3962400" cy="1524000"/>
              <a:chOff x="-152400" y="8953500"/>
              <a:chExt cx="3962400" cy="1524000"/>
            </a:xfrm>
          </p:grpSpPr>
          <p:pic>
            <p:nvPicPr>
              <p:cNvPr id="51" name="Graphic 50" descr="Wave with solid fill">
                <a:extLst>
                  <a:ext uri="{FF2B5EF4-FFF2-40B4-BE49-F238E27FC236}">
                    <a16:creationId xmlns:a16="http://schemas.microsoft.com/office/drawing/2014/main" id="{655C6DD2-F8E5-0C22-0DF7-A8B6BDD175B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2" name="Graphic 51" descr="Wave with solid fill">
                <a:extLst>
                  <a:ext uri="{FF2B5EF4-FFF2-40B4-BE49-F238E27FC236}">
                    <a16:creationId xmlns:a16="http://schemas.microsoft.com/office/drawing/2014/main" id="{F366712F-C787-1EDD-00D2-52793A1F1A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3" name="Graphic 52" descr="Wave with solid fill">
                <a:extLst>
                  <a:ext uri="{FF2B5EF4-FFF2-40B4-BE49-F238E27FC236}">
                    <a16:creationId xmlns:a16="http://schemas.microsoft.com/office/drawing/2014/main" id="{AA472912-141B-B2BE-FF64-4196A851B9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1" name="Group 30">
              <a:extLst>
                <a:ext uri="{FF2B5EF4-FFF2-40B4-BE49-F238E27FC236}">
                  <a16:creationId xmlns:a16="http://schemas.microsoft.com/office/drawing/2014/main" id="{C75B2B61-5328-B1F2-555D-FCA334DE67DC}"/>
                </a:ext>
              </a:extLst>
            </p:cNvPr>
            <p:cNvGrpSpPr/>
            <p:nvPr/>
          </p:nvGrpSpPr>
          <p:grpSpPr>
            <a:xfrm>
              <a:off x="71628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F297E6F7-ADEF-AAF2-AE1C-61FDBBCB85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A2F3A0AD-12B7-FEA0-B426-B04DBB97A71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FF080A50-B047-FEB5-B1EB-931F24EF56F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2A4C7DB-5FBB-4A73-514D-9CC1179BCE82}"/>
                </a:ext>
              </a:extLst>
            </p:cNvPr>
            <p:cNvGrpSpPr/>
            <p:nvPr/>
          </p:nvGrpSpPr>
          <p:grpSpPr>
            <a:xfrm>
              <a:off x="108204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85446AE9-35FF-A87E-5C96-7CC546620F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509D005D-8B7A-27BC-341C-0D1233FD289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C1AF86CA-92A1-38FB-5992-04ACC027737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8FDF88BA-294D-967B-BEC0-9454E1599204}"/>
                </a:ext>
              </a:extLst>
            </p:cNvPr>
            <p:cNvGrpSpPr/>
            <p:nvPr/>
          </p:nvGrpSpPr>
          <p:grpSpPr>
            <a:xfrm>
              <a:off x="14478000" y="8953500"/>
              <a:ext cx="2743200" cy="1524000"/>
              <a:chOff x="-152400" y="8953500"/>
              <a:chExt cx="2743200" cy="1524000"/>
            </a:xfrm>
          </p:grpSpPr>
          <p:pic>
            <p:nvPicPr>
              <p:cNvPr id="42" name="Graphic 41" descr="Wave with solid fill">
                <a:extLst>
                  <a:ext uri="{FF2B5EF4-FFF2-40B4-BE49-F238E27FC236}">
                    <a16:creationId xmlns:a16="http://schemas.microsoft.com/office/drawing/2014/main" id="{E97CBCCE-6B65-9B32-36A4-3EFD026EAF9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19029121-48F8-3179-9F56-AA109361377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pic>
        <p:nvPicPr>
          <p:cNvPr id="57" name="Graphic 56" descr="Boardroom with solid fill">
            <a:extLst>
              <a:ext uri="{FF2B5EF4-FFF2-40B4-BE49-F238E27FC236}">
                <a16:creationId xmlns:a16="http://schemas.microsoft.com/office/drawing/2014/main" id="{AAD205B8-4E7D-65F6-6826-00983B95EB4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18555" y="8017033"/>
            <a:ext cx="1328512" cy="1328512"/>
          </a:xfrm>
          <a:prstGeom prst="rect">
            <a:avLst/>
          </a:prstGeom>
        </p:spPr>
      </p:pic>
      <p:pic>
        <p:nvPicPr>
          <p:cNvPr id="58" name="Picture 57" descr="A blue and black logo&#10;&#10;Description automatically generated">
            <a:extLst>
              <a:ext uri="{FF2B5EF4-FFF2-40B4-BE49-F238E27FC236}">
                <a16:creationId xmlns:a16="http://schemas.microsoft.com/office/drawing/2014/main" id="{0CF51CFC-F008-B6EE-EEDA-9075A73FAA9E}"/>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6062230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Graphic 32" descr="Boardroom with solid fill">
            <a:extLst>
              <a:ext uri="{FF2B5EF4-FFF2-40B4-BE49-F238E27FC236}">
                <a16:creationId xmlns:a16="http://schemas.microsoft.com/office/drawing/2014/main" id="{A5016BB8-F951-3EDF-A810-3AE8374A90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7017">
            <a:off x="8004653" y="7796119"/>
            <a:ext cx="1692573" cy="1692573"/>
          </a:xfrm>
          <a:prstGeom prst="rect">
            <a:avLst/>
          </a:prstGeom>
        </p:spPr>
      </p:pic>
      <p:sp>
        <p:nvSpPr>
          <p:cNvPr id="2" name="TextBox 1">
            <a:extLst>
              <a:ext uri="{FF2B5EF4-FFF2-40B4-BE49-F238E27FC236}">
                <a16:creationId xmlns:a16="http://schemas.microsoft.com/office/drawing/2014/main" id="{F5FC4DD1-F21C-4C38-9C4F-5F86D04CF90F}"/>
              </a:ext>
            </a:extLst>
          </p:cNvPr>
          <p:cNvSpPr txBox="1"/>
          <p:nvPr/>
        </p:nvSpPr>
        <p:spPr>
          <a:xfrm>
            <a:off x="2133600" y="3086100"/>
            <a:ext cx="14554200" cy="3693319"/>
          </a:xfrm>
          <a:prstGeom prst="rect">
            <a:avLst/>
          </a:prstGeom>
          <a:noFill/>
        </p:spPr>
        <p:txBody>
          <a:bodyPr wrap="square" lIns="91440" tIns="45720" rIns="91440" bIns="45720" rtlCol="0" anchor="t">
            <a:spAutoFit/>
          </a:bodyPr>
          <a:lstStyle/>
          <a:p>
            <a:r>
              <a:rPr lang="en-US" sz="2600" dirty="0">
                <a:latin typeface="Montserrat"/>
              </a:rPr>
              <a:t>In your groups discuss which of the three areas of DS analysis we talked about best applies to this question.</a:t>
            </a:r>
          </a:p>
          <a:p>
            <a:endParaRPr lang="en-US" sz="2600" b="1" dirty="0">
              <a:latin typeface="Montserrat"/>
            </a:endParaRPr>
          </a:p>
          <a:p>
            <a:r>
              <a:rPr lang="en-US" sz="2600" i="1" dirty="0">
                <a:latin typeface="Montserrat"/>
              </a:rPr>
              <a:t>Gene expression data and biometrics (height, weight, age, etc.) from patients with colorectal cancer. </a:t>
            </a:r>
            <a:r>
              <a:rPr lang="en-US" sz="2600" dirty="0">
                <a:latin typeface="Montserrat"/>
              </a:rPr>
              <a:t>You are interested in exploring if there are any potential subgroups of cancer patients within your dataset, in order to pair each subgroup with the appropriate healthy controls.</a:t>
            </a:r>
          </a:p>
          <a:p>
            <a:endParaRPr lang="en-US" sz="2600" dirty="0">
              <a:latin typeface="Montserrat"/>
            </a:endParaRPr>
          </a:p>
          <a:p>
            <a:r>
              <a:rPr lang="en-US" sz="2600" b="1" dirty="0">
                <a:latin typeface="Montserrat"/>
              </a:rPr>
              <a:t>What type of analysis could you use for this? </a:t>
            </a:r>
            <a:r>
              <a:rPr lang="en-US" sz="2600" i="1" dirty="0">
                <a:latin typeface="Montserrat"/>
              </a:rPr>
              <a:t>N.B while avoiding a fishing-expedition</a:t>
            </a:r>
            <a:endParaRPr lang="en-US" sz="2800" dirty="0">
              <a:latin typeface="Montserrat" pitchFamily="2" charset="77"/>
            </a:endParaRPr>
          </a:p>
        </p:txBody>
      </p:sp>
      <p:sp>
        <p:nvSpPr>
          <p:cNvPr id="3" name="Rounded Rectangle 2">
            <a:extLst>
              <a:ext uri="{FF2B5EF4-FFF2-40B4-BE49-F238E27FC236}">
                <a16:creationId xmlns:a16="http://schemas.microsoft.com/office/drawing/2014/main" id="{FF181C16-B588-725B-C8AC-927BE190228F}"/>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3770CDFD-3D4F-F772-C1D0-365E279B73F9}"/>
              </a:ext>
            </a:extLst>
          </p:cNvPr>
          <p:cNvSpPr txBox="1"/>
          <p:nvPr/>
        </p:nvSpPr>
        <p:spPr>
          <a:xfrm>
            <a:off x="3850105" y="10287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27" name="Graphic 26" descr="Sailboat with solid fill">
            <a:extLst>
              <a:ext uri="{FF2B5EF4-FFF2-40B4-BE49-F238E27FC236}">
                <a16:creationId xmlns:a16="http://schemas.microsoft.com/office/drawing/2014/main" id="{EC87A63C-7513-3CFC-7FAA-300E8093FEC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6600" y="6525987"/>
            <a:ext cx="3733800" cy="3733800"/>
          </a:xfrm>
          <a:prstGeom prst="rect">
            <a:avLst/>
          </a:prstGeom>
        </p:spPr>
      </p:pic>
      <p:grpSp>
        <p:nvGrpSpPr>
          <p:cNvPr id="28" name="Group 27">
            <a:extLst>
              <a:ext uri="{FF2B5EF4-FFF2-40B4-BE49-F238E27FC236}">
                <a16:creationId xmlns:a16="http://schemas.microsoft.com/office/drawing/2014/main" id="{63A66B3F-83EF-06F9-248C-C96D5BB67336}"/>
              </a:ext>
            </a:extLst>
          </p:cNvPr>
          <p:cNvGrpSpPr/>
          <p:nvPr/>
        </p:nvGrpSpPr>
        <p:grpSpPr>
          <a:xfrm>
            <a:off x="-152400" y="8953500"/>
            <a:ext cx="17373600" cy="1524000"/>
            <a:chOff x="-152400" y="8953500"/>
            <a:chExt cx="17373600" cy="1524000"/>
          </a:xfrm>
        </p:grpSpPr>
        <p:grpSp>
          <p:nvGrpSpPr>
            <p:cNvPr id="29" name="Group 28">
              <a:extLst>
                <a:ext uri="{FF2B5EF4-FFF2-40B4-BE49-F238E27FC236}">
                  <a16:creationId xmlns:a16="http://schemas.microsoft.com/office/drawing/2014/main" id="{27C031E5-8819-FDF8-333E-7231393E3200}"/>
                </a:ext>
              </a:extLst>
            </p:cNvPr>
            <p:cNvGrpSpPr/>
            <p:nvPr/>
          </p:nvGrpSpPr>
          <p:grpSpPr>
            <a:xfrm>
              <a:off x="-152400" y="8953500"/>
              <a:ext cx="3962400" cy="1524000"/>
              <a:chOff x="-152400" y="8953500"/>
              <a:chExt cx="3962400" cy="1524000"/>
            </a:xfrm>
          </p:grpSpPr>
          <p:pic>
            <p:nvPicPr>
              <p:cNvPr id="54" name="Graphic 53" descr="Wave with solid fill">
                <a:extLst>
                  <a:ext uri="{FF2B5EF4-FFF2-40B4-BE49-F238E27FC236}">
                    <a16:creationId xmlns:a16="http://schemas.microsoft.com/office/drawing/2014/main" id="{8423D1A5-48E5-8EB5-053C-27187AACA9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5" name="Graphic 54" descr="Wave with solid fill">
                <a:extLst>
                  <a:ext uri="{FF2B5EF4-FFF2-40B4-BE49-F238E27FC236}">
                    <a16:creationId xmlns:a16="http://schemas.microsoft.com/office/drawing/2014/main" id="{9818827C-62A3-E125-AD8F-847FF202F1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6" name="Graphic 55" descr="Wave with solid fill">
                <a:extLst>
                  <a:ext uri="{FF2B5EF4-FFF2-40B4-BE49-F238E27FC236}">
                    <a16:creationId xmlns:a16="http://schemas.microsoft.com/office/drawing/2014/main" id="{543729AC-580A-4FC3-5A2D-1FD9C087D7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0" name="Group 29">
              <a:extLst>
                <a:ext uri="{FF2B5EF4-FFF2-40B4-BE49-F238E27FC236}">
                  <a16:creationId xmlns:a16="http://schemas.microsoft.com/office/drawing/2014/main" id="{A7ADE9DE-EA94-5EC2-A363-5F72780165D9}"/>
                </a:ext>
              </a:extLst>
            </p:cNvPr>
            <p:cNvGrpSpPr/>
            <p:nvPr/>
          </p:nvGrpSpPr>
          <p:grpSpPr>
            <a:xfrm>
              <a:off x="3505200" y="8953500"/>
              <a:ext cx="3962400" cy="1524000"/>
              <a:chOff x="-152400" y="8953500"/>
              <a:chExt cx="3962400" cy="1524000"/>
            </a:xfrm>
          </p:grpSpPr>
          <p:pic>
            <p:nvPicPr>
              <p:cNvPr id="51" name="Graphic 50" descr="Wave with solid fill">
                <a:extLst>
                  <a:ext uri="{FF2B5EF4-FFF2-40B4-BE49-F238E27FC236}">
                    <a16:creationId xmlns:a16="http://schemas.microsoft.com/office/drawing/2014/main" id="{655C6DD2-F8E5-0C22-0DF7-A8B6BDD175B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2" name="Graphic 51" descr="Wave with solid fill">
                <a:extLst>
                  <a:ext uri="{FF2B5EF4-FFF2-40B4-BE49-F238E27FC236}">
                    <a16:creationId xmlns:a16="http://schemas.microsoft.com/office/drawing/2014/main" id="{F366712F-C787-1EDD-00D2-52793A1F1A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3" name="Graphic 52" descr="Wave with solid fill">
                <a:extLst>
                  <a:ext uri="{FF2B5EF4-FFF2-40B4-BE49-F238E27FC236}">
                    <a16:creationId xmlns:a16="http://schemas.microsoft.com/office/drawing/2014/main" id="{AA472912-141B-B2BE-FF64-4196A851B9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1" name="Group 30">
              <a:extLst>
                <a:ext uri="{FF2B5EF4-FFF2-40B4-BE49-F238E27FC236}">
                  <a16:creationId xmlns:a16="http://schemas.microsoft.com/office/drawing/2014/main" id="{C75B2B61-5328-B1F2-555D-FCA334DE67DC}"/>
                </a:ext>
              </a:extLst>
            </p:cNvPr>
            <p:cNvGrpSpPr/>
            <p:nvPr/>
          </p:nvGrpSpPr>
          <p:grpSpPr>
            <a:xfrm>
              <a:off x="71628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F297E6F7-ADEF-AAF2-AE1C-61FDBBCB85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A2F3A0AD-12B7-FEA0-B426-B04DBB97A71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FF080A50-B047-FEB5-B1EB-931F24EF56F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2A4C7DB-5FBB-4A73-514D-9CC1179BCE82}"/>
                </a:ext>
              </a:extLst>
            </p:cNvPr>
            <p:cNvGrpSpPr/>
            <p:nvPr/>
          </p:nvGrpSpPr>
          <p:grpSpPr>
            <a:xfrm>
              <a:off x="108204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85446AE9-35FF-A87E-5C96-7CC546620F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509D005D-8B7A-27BC-341C-0D1233FD289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C1AF86CA-92A1-38FB-5992-04ACC027737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8FDF88BA-294D-967B-BEC0-9454E1599204}"/>
                </a:ext>
              </a:extLst>
            </p:cNvPr>
            <p:cNvGrpSpPr/>
            <p:nvPr/>
          </p:nvGrpSpPr>
          <p:grpSpPr>
            <a:xfrm>
              <a:off x="14478000" y="8953500"/>
              <a:ext cx="2743200" cy="1524000"/>
              <a:chOff x="-152400" y="8953500"/>
              <a:chExt cx="2743200" cy="1524000"/>
            </a:xfrm>
          </p:grpSpPr>
          <p:pic>
            <p:nvPicPr>
              <p:cNvPr id="42" name="Graphic 41" descr="Wave with solid fill">
                <a:extLst>
                  <a:ext uri="{FF2B5EF4-FFF2-40B4-BE49-F238E27FC236}">
                    <a16:creationId xmlns:a16="http://schemas.microsoft.com/office/drawing/2014/main" id="{E97CBCCE-6B65-9B32-36A4-3EFD026EAF9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19029121-48F8-3179-9F56-AA109361377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pic>
        <p:nvPicPr>
          <p:cNvPr id="57" name="Graphic 56" descr="Boardroom with solid fill">
            <a:extLst>
              <a:ext uri="{FF2B5EF4-FFF2-40B4-BE49-F238E27FC236}">
                <a16:creationId xmlns:a16="http://schemas.microsoft.com/office/drawing/2014/main" id="{AAD205B8-4E7D-65F6-6826-00983B95EB4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18555" y="8017033"/>
            <a:ext cx="1328512" cy="1328512"/>
          </a:xfrm>
          <a:prstGeom prst="rect">
            <a:avLst/>
          </a:prstGeom>
        </p:spPr>
      </p:pic>
      <p:pic>
        <p:nvPicPr>
          <p:cNvPr id="58" name="Picture 57" descr="A blue and black logo&#10;&#10;Description automatically generated">
            <a:extLst>
              <a:ext uri="{FF2B5EF4-FFF2-40B4-BE49-F238E27FC236}">
                <a16:creationId xmlns:a16="http://schemas.microsoft.com/office/drawing/2014/main" id="{0CF51CFC-F008-B6EE-EEDA-9075A73FAA9E}"/>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3348126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we="http://schemas.microsoft.com/office/webextensions/webextension/2010/11" xmlns:pca="http://schemas.microsoft.com/office/powerpoint/2013/contentapp">
        <mc:Choice Requires="we pca">
          <p:graphicFrame>
            <p:nvGraphicFramePr>
              <p:cNvPr id="5" name="Add-in 4">
                <a:extLst>
                  <a:ext uri="{FF2B5EF4-FFF2-40B4-BE49-F238E27FC236}">
                    <a16:creationId xmlns:a16="http://schemas.microsoft.com/office/drawing/2014/main" id="{836BC707-9937-78B5-605B-EB757213B90D}"/>
                  </a:ext>
                </a:extLst>
              </p:cNvPr>
              <p:cNvGraphicFramePr>
                <a:graphicFrameLocks noGrp="1"/>
              </p:cNvGraphicFramePr>
              <p:nvPr/>
            </p:nvGraphicFramePr>
            <p:xfrm>
              <a:off x="7527851" y="4001386"/>
              <a:ext cx="9804400" cy="3810000"/>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5" name="Add-in 4">
                <a:extLst>
                  <a:ext uri="{FF2B5EF4-FFF2-40B4-BE49-F238E27FC236}">
                    <a16:creationId xmlns:a16="http://schemas.microsoft.com/office/drawing/2014/main" id="{836BC707-9937-78B5-605B-EB757213B90D}"/>
                  </a:ext>
                </a:extLst>
              </p:cNvPr>
              <p:cNvPicPr>
                <a:picLocks noGrp="1" noRot="1" noChangeAspect="1" noMove="1" noResize="1" noEditPoints="1" noAdjustHandles="1" noChangeArrowheads="1" noChangeShapeType="1"/>
              </p:cNvPicPr>
              <p:nvPr/>
            </p:nvPicPr>
            <p:blipFill>
              <a:blip r:embed="rId4"/>
              <a:stretch>
                <a:fillRect/>
              </a:stretch>
            </p:blipFill>
            <p:spPr>
              <a:xfrm>
                <a:off x="7527851" y="4001386"/>
                <a:ext cx="9804400" cy="3810000"/>
              </a:xfrm>
              <a:prstGeom prst="rect">
                <a:avLst/>
              </a:prstGeom>
            </p:spPr>
          </p:pic>
        </mc:Fallback>
      </mc:AlternateContent>
      <p:pic>
        <p:nvPicPr>
          <p:cNvPr id="2" name="Graphic 1" descr="Sailboat with solid fill">
            <a:extLst>
              <a:ext uri="{FF2B5EF4-FFF2-40B4-BE49-F238E27FC236}">
                <a16:creationId xmlns:a16="http://schemas.microsoft.com/office/drawing/2014/main" id="{B15073D4-D298-2BE3-8583-79BE39B5952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21009353">
            <a:off x="164460" y="6569635"/>
            <a:ext cx="3624239" cy="3624239"/>
          </a:xfrm>
          <a:prstGeom prst="rect">
            <a:avLst/>
          </a:prstGeom>
        </p:spPr>
      </p:pic>
      <p:pic>
        <p:nvPicPr>
          <p:cNvPr id="4" name="Picture 3" descr="A blue and black logo&#10;&#10;Description automatically generated">
            <a:extLst>
              <a:ext uri="{FF2B5EF4-FFF2-40B4-BE49-F238E27FC236}">
                <a16:creationId xmlns:a16="http://schemas.microsoft.com/office/drawing/2014/main" id="{CEA34DF3-0EB9-F741-E5C8-39C9ED8B283F}"/>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27" name="Rounded Rectangle 26">
            <a:extLst>
              <a:ext uri="{FF2B5EF4-FFF2-40B4-BE49-F238E27FC236}">
                <a16:creationId xmlns:a16="http://schemas.microsoft.com/office/drawing/2014/main" id="{8CED60F9-8199-C33D-2581-EFFEACB492C9}"/>
              </a:ext>
            </a:extLst>
          </p:cNvPr>
          <p:cNvSpPr/>
          <p:nvPr/>
        </p:nvSpPr>
        <p:spPr>
          <a:xfrm>
            <a:off x="3276600" y="914778"/>
            <a:ext cx="11897543" cy="1268345"/>
          </a:xfrm>
          <a:prstGeom prst="roundRect">
            <a:avLst/>
          </a:prstGeom>
          <a:solidFill>
            <a:srgbClr val="FCD5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28" name="TextBox 27">
            <a:extLst>
              <a:ext uri="{FF2B5EF4-FFF2-40B4-BE49-F238E27FC236}">
                <a16:creationId xmlns:a16="http://schemas.microsoft.com/office/drawing/2014/main" id="{B6F23AB6-A6AD-97CB-0348-689078796C08}"/>
              </a:ext>
            </a:extLst>
          </p:cNvPr>
          <p:cNvSpPr txBox="1"/>
          <p:nvPr/>
        </p:nvSpPr>
        <p:spPr>
          <a:xfrm>
            <a:off x="3453521" y="1078978"/>
            <a:ext cx="11426166" cy="940322"/>
          </a:xfrm>
          <a:prstGeom prst="rect">
            <a:avLst/>
          </a:prstGeom>
        </p:spPr>
        <p:txBody>
          <a:bodyPr wrap="square" lIns="0" tIns="0" rIns="0" bIns="0" rtlCol="0" anchor="t">
            <a:spAutoFit/>
          </a:bodyPr>
          <a:lstStyle/>
          <a:p>
            <a:pPr algn="ctr">
              <a:lnSpc>
                <a:spcPts val="7807"/>
              </a:lnSpc>
              <a:spcBef>
                <a:spcPct val="0"/>
              </a:spcBef>
            </a:pPr>
            <a:r>
              <a:rPr lang="en-US" sz="6000" b="1" dirty="0">
                <a:solidFill>
                  <a:srgbClr val="404040"/>
                </a:solidFill>
                <a:latin typeface="Montserrat" pitchFamily="2" charset="77"/>
              </a:rPr>
              <a:t>A BREAK IN OUR JOURNEY</a:t>
            </a:r>
          </a:p>
        </p:txBody>
      </p:sp>
      <p:sp>
        <p:nvSpPr>
          <p:cNvPr id="29" name="TextBox 28">
            <a:extLst>
              <a:ext uri="{FF2B5EF4-FFF2-40B4-BE49-F238E27FC236}">
                <a16:creationId xmlns:a16="http://schemas.microsoft.com/office/drawing/2014/main" id="{BEFFDD51-13A6-085F-CEEA-2F09EA58329F}"/>
              </a:ext>
            </a:extLst>
          </p:cNvPr>
          <p:cNvSpPr txBox="1"/>
          <p:nvPr/>
        </p:nvSpPr>
        <p:spPr>
          <a:xfrm>
            <a:off x="3180522" y="357809"/>
            <a:ext cx="184731" cy="369332"/>
          </a:xfrm>
          <a:prstGeom prst="rect">
            <a:avLst/>
          </a:prstGeom>
          <a:noFill/>
        </p:spPr>
        <p:txBody>
          <a:bodyPr wrap="none" rtlCol="0">
            <a:spAutoFit/>
          </a:bodyPr>
          <a:lstStyle/>
          <a:p>
            <a:endParaRPr lang="en-DK" dirty="0"/>
          </a:p>
        </p:txBody>
      </p:sp>
      <p:grpSp>
        <p:nvGrpSpPr>
          <p:cNvPr id="32" name="Group 31">
            <a:extLst>
              <a:ext uri="{FF2B5EF4-FFF2-40B4-BE49-F238E27FC236}">
                <a16:creationId xmlns:a16="http://schemas.microsoft.com/office/drawing/2014/main" id="{7D7AD0EF-D46D-47DA-1E94-58408E4F4880}"/>
              </a:ext>
            </a:extLst>
          </p:cNvPr>
          <p:cNvGrpSpPr/>
          <p:nvPr/>
        </p:nvGrpSpPr>
        <p:grpSpPr>
          <a:xfrm>
            <a:off x="-152400" y="8953500"/>
            <a:ext cx="17373600" cy="1524000"/>
            <a:chOff x="-152400" y="8953500"/>
            <a:chExt cx="17373600" cy="1524000"/>
          </a:xfrm>
        </p:grpSpPr>
        <p:grpSp>
          <p:nvGrpSpPr>
            <p:cNvPr id="33" name="Group 32">
              <a:extLst>
                <a:ext uri="{FF2B5EF4-FFF2-40B4-BE49-F238E27FC236}">
                  <a16:creationId xmlns:a16="http://schemas.microsoft.com/office/drawing/2014/main" id="{6424CF55-075A-CF47-2B80-6030AE5EB2E2}"/>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E6B4FA2C-2A58-081C-BA41-B1656175DF0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04C46C31-4012-5D0F-0B76-912F20980A9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6BC0FBBD-5D30-227D-DB70-101A097AB78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4" name="Group 33">
              <a:extLst>
                <a:ext uri="{FF2B5EF4-FFF2-40B4-BE49-F238E27FC236}">
                  <a16:creationId xmlns:a16="http://schemas.microsoft.com/office/drawing/2014/main" id="{25AB0F89-96ED-1264-D966-0ED610637F32}"/>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82A23010-3897-68E9-350B-13B615D4ADE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F2C35933-3951-08BF-DDEE-AD3F45D5772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0DF55FB9-82F4-EFF5-F8C8-F3E22282578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67C3D86-F123-81AF-E027-68757B107D5D}"/>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0BD2BB4A-09E8-0303-F0B4-323FDF5F35E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E2BBBFBE-CAFF-569E-BD88-9F6B7F542EB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766A9855-0679-5B83-254A-27677CF3797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D56EBF8-5843-79F9-CFB5-7A475C96CF13}"/>
                </a:ext>
              </a:extLst>
            </p:cNvPr>
            <p:cNvGrpSpPr/>
            <p:nvPr/>
          </p:nvGrpSpPr>
          <p:grpSpPr>
            <a:xfrm>
              <a:off x="10820400" y="8953500"/>
              <a:ext cx="3962400" cy="1524000"/>
              <a:chOff x="-152400" y="8953500"/>
              <a:chExt cx="3962400" cy="1524000"/>
            </a:xfrm>
          </p:grpSpPr>
          <p:pic>
            <p:nvPicPr>
              <p:cNvPr id="40" name="Graphic 39" descr="Wave with solid fill">
                <a:extLst>
                  <a:ext uri="{FF2B5EF4-FFF2-40B4-BE49-F238E27FC236}">
                    <a16:creationId xmlns:a16="http://schemas.microsoft.com/office/drawing/2014/main" id="{FB23E508-64DA-A555-DDFE-33D7DBA36A74}"/>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EE57B816-911D-DFCF-9745-57D2C054811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FF8AE157-12BE-B51E-715D-A58062261F0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28757428-B68F-0EA0-9C06-E2CB410A68E0}"/>
                </a:ext>
              </a:extLst>
            </p:cNvPr>
            <p:cNvGrpSpPr/>
            <p:nvPr/>
          </p:nvGrpSpPr>
          <p:grpSpPr>
            <a:xfrm>
              <a:off x="14478000" y="8953500"/>
              <a:ext cx="2743200" cy="1524000"/>
              <a:chOff x="-152400" y="8953500"/>
              <a:chExt cx="2743200" cy="1524000"/>
            </a:xfrm>
          </p:grpSpPr>
          <p:pic>
            <p:nvPicPr>
              <p:cNvPr id="38" name="Graphic 37" descr="Wave with solid fill">
                <a:extLst>
                  <a:ext uri="{FF2B5EF4-FFF2-40B4-BE49-F238E27FC236}">
                    <a16:creationId xmlns:a16="http://schemas.microsoft.com/office/drawing/2014/main" id="{758EF3D3-C345-6D28-F887-DF865209E12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39" name="Graphic 38" descr="Wave with solid fill">
                <a:extLst>
                  <a:ext uri="{FF2B5EF4-FFF2-40B4-BE49-F238E27FC236}">
                    <a16:creationId xmlns:a16="http://schemas.microsoft.com/office/drawing/2014/main" id="{F843E152-3E6E-CC10-0123-CB579B545CC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grpSp>
      </p:grpSp>
      <p:pic>
        <p:nvPicPr>
          <p:cNvPr id="31" name="Picture 30" descr="A drawing of a coffee cup&#10;&#10;Description automatically generated">
            <a:extLst>
              <a:ext uri="{FF2B5EF4-FFF2-40B4-BE49-F238E27FC236}">
                <a16:creationId xmlns:a16="http://schemas.microsoft.com/office/drawing/2014/main" id="{8BF65B07-F5BA-582C-C7EA-B380653B287A}"/>
              </a:ext>
            </a:extLst>
          </p:cNvPr>
          <p:cNvPicPr>
            <a:picLocks noChangeAspect="1"/>
          </p:cNvPicPr>
          <p:nvPr/>
        </p:nvPicPr>
        <p:blipFill rotWithShape="1">
          <a:blip r:embed="rId11">
            <a:extLst>
              <a:ext uri="{28A0092B-C50C-407E-A947-70E740481C1C}">
                <a14:useLocalDpi xmlns:a14="http://schemas.microsoft.com/office/drawing/2010/main" val="0"/>
              </a:ext>
            </a:extLst>
          </a:blip>
          <a:srcRect l="23062" t="9972" r="24297" b="5135"/>
          <a:stretch/>
        </p:blipFill>
        <p:spPr>
          <a:xfrm>
            <a:off x="4523961" y="4000500"/>
            <a:ext cx="2181639" cy="2636759"/>
          </a:xfrm>
          <a:prstGeom prst="flowChartManualOperation">
            <a:avLst/>
          </a:prstGeom>
        </p:spPr>
      </p:pic>
    </p:spTree>
    <p:extLst>
      <p:ext uri="{BB962C8B-B14F-4D97-AF65-F5344CB8AC3E}">
        <p14:creationId xmlns:p14="http://schemas.microsoft.com/office/powerpoint/2010/main" val="3272754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1">
            <a:extLst>
              <a:ext uri="{FF2B5EF4-FFF2-40B4-BE49-F238E27FC236}">
                <a16:creationId xmlns:a16="http://schemas.microsoft.com/office/drawing/2014/main" id="{D3039C47-DFC5-0C15-705A-0D6BF8C7613D}"/>
              </a:ext>
            </a:extLst>
          </p:cNvPr>
          <p:cNvGrpSpPr/>
          <p:nvPr/>
        </p:nvGrpSpPr>
        <p:grpSpPr>
          <a:xfrm>
            <a:off x="1" y="0"/>
            <a:ext cx="18288000" cy="2894269"/>
            <a:chOff x="0" y="0"/>
            <a:chExt cx="4936713" cy="227113"/>
          </a:xfrm>
        </p:grpSpPr>
        <p:sp>
          <p:nvSpPr>
            <p:cNvPr id="5" name="Freeform 12">
              <a:extLst>
                <a:ext uri="{FF2B5EF4-FFF2-40B4-BE49-F238E27FC236}">
                  <a16:creationId xmlns:a16="http://schemas.microsoft.com/office/drawing/2014/main" id="{23BE8142-B8F9-39C2-78E8-944DF6E69CE4}"/>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6" name="TextBox 13">
              <a:extLst>
                <a:ext uri="{FF2B5EF4-FFF2-40B4-BE49-F238E27FC236}">
                  <a16:creationId xmlns:a16="http://schemas.microsoft.com/office/drawing/2014/main" id="{5CF02170-AF7D-E09C-6D2C-BF92703094E0}"/>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7" name="TextBox 3">
            <a:extLst>
              <a:ext uri="{FF2B5EF4-FFF2-40B4-BE49-F238E27FC236}">
                <a16:creationId xmlns:a16="http://schemas.microsoft.com/office/drawing/2014/main" id="{1C887D9A-DC10-8E11-2C8D-FBE4A86A20C0}"/>
              </a:ext>
            </a:extLst>
          </p:cNvPr>
          <p:cNvSpPr txBox="1"/>
          <p:nvPr/>
        </p:nvSpPr>
        <p:spPr>
          <a:xfrm>
            <a:off x="4554372" y="1080000"/>
            <a:ext cx="9152940"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404040"/>
                </a:solidFill>
                <a:latin typeface="Montserrat" pitchFamily="2" charset="77"/>
              </a:rPr>
              <a:t>WHAT IS DATA SCIENCE?</a:t>
            </a:r>
          </a:p>
        </p:txBody>
      </p:sp>
      <p:grpSp>
        <p:nvGrpSpPr>
          <p:cNvPr id="43" name="Group 42">
            <a:extLst>
              <a:ext uri="{FF2B5EF4-FFF2-40B4-BE49-F238E27FC236}">
                <a16:creationId xmlns:a16="http://schemas.microsoft.com/office/drawing/2014/main" id="{FAC102BE-AEAD-9F23-AA55-EBB5AFD4376F}"/>
              </a:ext>
            </a:extLst>
          </p:cNvPr>
          <p:cNvGrpSpPr>
            <a:grpSpLocks noChangeAspect="1"/>
          </p:cNvGrpSpPr>
          <p:nvPr/>
        </p:nvGrpSpPr>
        <p:grpSpPr>
          <a:xfrm>
            <a:off x="9829800" y="3314700"/>
            <a:ext cx="7086600" cy="6394244"/>
            <a:chOff x="9906000" y="3213025"/>
            <a:chExt cx="7620000" cy="6875531"/>
          </a:xfrm>
        </p:grpSpPr>
        <p:grpSp>
          <p:nvGrpSpPr>
            <p:cNvPr id="20" name="Group 12">
              <a:extLst>
                <a:ext uri="{FF2B5EF4-FFF2-40B4-BE49-F238E27FC236}">
                  <a16:creationId xmlns:a16="http://schemas.microsoft.com/office/drawing/2014/main" id="{CBF112A2-EAFC-B849-571F-861A929F93AB}"/>
                </a:ext>
              </a:extLst>
            </p:cNvPr>
            <p:cNvGrpSpPr>
              <a:grpSpLocks noChangeAspect="1"/>
            </p:cNvGrpSpPr>
            <p:nvPr/>
          </p:nvGrpSpPr>
          <p:grpSpPr>
            <a:xfrm>
              <a:off x="11267987" y="3213025"/>
              <a:ext cx="4680000" cy="4680000"/>
              <a:chOff x="-33631" y="-89227"/>
              <a:chExt cx="809173" cy="825827"/>
            </a:xfrm>
          </p:grpSpPr>
          <p:sp>
            <p:nvSpPr>
              <p:cNvPr id="21" name="Freeform 13">
                <a:extLst>
                  <a:ext uri="{FF2B5EF4-FFF2-40B4-BE49-F238E27FC236}">
                    <a16:creationId xmlns:a16="http://schemas.microsoft.com/office/drawing/2014/main" id="{0C31A633-CF5F-9511-0B8C-B8C5AD36D043}"/>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D2B4">
                  <a:alpha val="60000"/>
                </a:srgbClr>
              </a:solidFill>
              <a:ln w="19050">
                <a:solidFill>
                  <a:srgbClr val="3B4A52">
                    <a:alpha val="60000"/>
                  </a:srgbClr>
                </a:solidFill>
              </a:ln>
            </p:spPr>
            <p:txBody>
              <a:bodyPr/>
              <a:lstStyle/>
              <a:p>
                <a:endParaRPr lang="en-DK" dirty="0"/>
              </a:p>
            </p:txBody>
          </p:sp>
          <p:sp>
            <p:nvSpPr>
              <p:cNvPr id="22" name="TextBox 14">
                <a:extLst>
                  <a:ext uri="{FF2B5EF4-FFF2-40B4-BE49-F238E27FC236}">
                    <a16:creationId xmlns:a16="http://schemas.microsoft.com/office/drawing/2014/main" id="{0C24E3D1-AD9F-1393-4403-EB29978BE30D}"/>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0" name="Group 6">
              <a:extLst>
                <a:ext uri="{FF2B5EF4-FFF2-40B4-BE49-F238E27FC236}">
                  <a16:creationId xmlns:a16="http://schemas.microsoft.com/office/drawing/2014/main" id="{0E5A03D2-A121-0B6A-56C8-F9ECE106B0F4}"/>
                </a:ext>
              </a:extLst>
            </p:cNvPr>
            <p:cNvGrpSpPr>
              <a:grpSpLocks noChangeAspect="1"/>
            </p:cNvGrpSpPr>
            <p:nvPr/>
          </p:nvGrpSpPr>
          <p:grpSpPr>
            <a:xfrm>
              <a:off x="12735839" y="5408556"/>
              <a:ext cx="4659116" cy="4680000"/>
              <a:chOff x="1813" y="0"/>
              <a:chExt cx="809173" cy="812800"/>
            </a:xfrm>
          </p:grpSpPr>
          <p:sp>
            <p:nvSpPr>
              <p:cNvPr id="14" name="Freeform 7">
                <a:extLst>
                  <a:ext uri="{FF2B5EF4-FFF2-40B4-BE49-F238E27FC236}">
                    <a16:creationId xmlns:a16="http://schemas.microsoft.com/office/drawing/2014/main" id="{F46568F3-60CA-F7B2-0E9A-D9C392A631D0}"/>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chemeClr val="accent1">
                  <a:lumMod val="20000"/>
                  <a:lumOff val="80000"/>
                  <a:alpha val="60000"/>
                </a:schemeClr>
              </a:solidFill>
              <a:ln w="19050">
                <a:solidFill>
                  <a:srgbClr val="3B4A52">
                    <a:alpha val="60000"/>
                  </a:srgbClr>
                </a:solidFill>
              </a:ln>
            </p:spPr>
            <p:txBody>
              <a:bodyPr/>
              <a:lstStyle/>
              <a:p>
                <a:endParaRPr lang="en-DK" dirty="0"/>
              </a:p>
            </p:txBody>
          </p:sp>
          <p:sp>
            <p:nvSpPr>
              <p:cNvPr id="16" name="TextBox 8">
                <a:extLst>
                  <a:ext uri="{FF2B5EF4-FFF2-40B4-BE49-F238E27FC236}">
                    <a16:creationId xmlns:a16="http://schemas.microsoft.com/office/drawing/2014/main" id="{4812BDE6-724D-1B8F-FC92-1861AE50FBD2}"/>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17" name="Group 9">
              <a:extLst>
                <a:ext uri="{FF2B5EF4-FFF2-40B4-BE49-F238E27FC236}">
                  <a16:creationId xmlns:a16="http://schemas.microsoft.com/office/drawing/2014/main" id="{FDC1E5CC-5370-BB66-044E-9BA9B81E15BC}"/>
                </a:ext>
              </a:extLst>
            </p:cNvPr>
            <p:cNvGrpSpPr>
              <a:grpSpLocks noChangeAspect="1"/>
            </p:cNvGrpSpPr>
            <p:nvPr/>
          </p:nvGrpSpPr>
          <p:grpSpPr>
            <a:xfrm>
              <a:off x="9906000" y="5329587"/>
              <a:ext cx="4680000" cy="4680000"/>
              <a:chOff x="10788" y="24573"/>
              <a:chExt cx="809173" cy="812800"/>
            </a:xfrm>
          </p:grpSpPr>
          <p:sp>
            <p:nvSpPr>
              <p:cNvPr id="18" name="Freeform 10">
                <a:extLst>
                  <a:ext uri="{FF2B5EF4-FFF2-40B4-BE49-F238E27FC236}">
                    <a16:creationId xmlns:a16="http://schemas.microsoft.com/office/drawing/2014/main" id="{8194926F-1EFA-ACAB-6670-89FDA9F21367}"/>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AC4F8">
                  <a:alpha val="60000"/>
                </a:srgbClr>
              </a:solidFill>
              <a:ln w="19050">
                <a:solidFill>
                  <a:srgbClr val="3B4A52">
                    <a:alpha val="60000"/>
                  </a:srgbClr>
                </a:solidFill>
              </a:ln>
            </p:spPr>
            <p:txBody>
              <a:bodyPr/>
              <a:lstStyle/>
              <a:p>
                <a:endParaRPr lang="en-DK" dirty="0"/>
              </a:p>
            </p:txBody>
          </p:sp>
          <p:sp>
            <p:nvSpPr>
              <p:cNvPr id="19" name="TextBox 11">
                <a:extLst>
                  <a:ext uri="{FF2B5EF4-FFF2-40B4-BE49-F238E27FC236}">
                    <a16:creationId xmlns:a16="http://schemas.microsoft.com/office/drawing/2014/main" id="{4BDC726B-8906-155D-28DE-C978138D2A2B}"/>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3" name="TextBox 21">
              <a:extLst>
                <a:ext uri="{FF2B5EF4-FFF2-40B4-BE49-F238E27FC236}">
                  <a16:creationId xmlns:a16="http://schemas.microsoft.com/office/drawing/2014/main" id="{F20589DC-02D0-1E0A-641E-4D1EC5D13F71}"/>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24" name="TextBox 22">
              <a:extLst>
                <a:ext uri="{FF2B5EF4-FFF2-40B4-BE49-F238E27FC236}">
                  <a16:creationId xmlns:a16="http://schemas.microsoft.com/office/drawing/2014/main" id="{2729DF05-4341-D670-0BDD-CDC6F6466F31}"/>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25" name="TextBox 23">
              <a:extLst>
                <a:ext uri="{FF2B5EF4-FFF2-40B4-BE49-F238E27FC236}">
                  <a16:creationId xmlns:a16="http://schemas.microsoft.com/office/drawing/2014/main" id="{E8EB9550-A1F1-E5D1-DCE4-DA76F480C5A6}"/>
                </a:ext>
              </a:extLst>
            </p:cNvPr>
            <p:cNvSpPr txBox="1"/>
            <p:nvPr/>
          </p:nvSpPr>
          <p:spPr>
            <a:xfrm>
              <a:off x="14432898" y="7124700"/>
              <a:ext cx="3093102" cy="851708"/>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DOMAIN KNOWLEDGE</a:t>
              </a:r>
            </a:p>
          </p:txBody>
        </p:sp>
        <p:sp>
          <p:nvSpPr>
            <p:cNvPr id="28" name="TextBox 31">
              <a:extLst>
                <a:ext uri="{FF2B5EF4-FFF2-40B4-BE49-F238E27FC236}">
                  <a16:creationId xmlns:a16="http://schemas.microsoft.com/office/drawing/2014/main" id="{273CC1EE-8DB4-072E-599A-AD592CB6FF20}"/>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29" name="TextBox 37">
              <a:extLst>
                <a:ext uri="{FF2B5EF4-FFF2-40B4-BE49-F238E27FC236}">
                  <a16:creationId xmlns:a16="http://schemas.microsoft.com/office/drawing/2014/main" id="{C6F0446D-FF68-0372-6C06-FEA7FD1821E3}"/>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0" name="TextBox 21">
              <a:extLst>
                <a:ext uri="{FF2B5EF4-FFF2-40B4-BE49-F238E27FC236}">
                  <a16:creationId xmlns:a16="http://schemas.microsoft.com/office/drawing/2014/main" id="{1C4C939C-5A79-C53C-0F79-EB13B8287F10}"/>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2" name="TextBox 21">
              <a:extLst>
                <a:ext uri="{FF2B5EF4-FFF2-40B4-BE49-F238E27FC236}">
                  <a16:creationId xmlns:a16="http://schemas.microsoft.com/office/drawing/2014/main" id="{FE5B9E22-0E60-5664-3CDB-0DD4CCDB5038}"/>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7" name="Picture 36">
              <a:extLst>
                <a:ext uri="{FF2B5EF4-FFF2-40B4-BE49-F238E27FC236}">
                  <a16:creationId xmlns:a16="http://schemas.microsoft.com/office/drawing/2014/main" id="{3B629F14-B413-CDE2-4DCB-D07A91EE1EFB}"/>
                </a:ext>
              </a:extLst>
            </p:cNvPr>
            <p:cNvPicPr>
              <a:picLocks noChangeAspect="1"/>
            </p:cNvPicPr>
            <p:nvPr/>
          </p:nvPicPr>
          <p:blipFill rotWithShape="1">
            <a:blip r:embed="rId3"/>
            <a:srcRect l="13453"/>
            <a:stretch/>
          </p:blipFill>
          <p:spPr>
            <a:xfrm>
              <a:off x="11563407" y="7821771"/>
              <a:ext cx="1108924" cy="1268856"/>
            </a:xfrm>
            <a:prstGeom prst="rect">
              <a:avLst/>
            </a:prstGeom>
          </p:spPr>
        </p:pic>
        <p:pic>
          <p:nvPicPr>
            <p:cNvPr id="40" name="Picture 39">
              <a:extLst>
                <a:ext uri="{FF2B5EF4-FFF2-40B4-BE49-F238E27FC236}">
                  <a16:creationId xmlns:a16="http://schemas.microsoft.com/office/drawing/2014/main" id="{FAAC3EF9-CAF2-987B-2F52-170A532D19FB}"/>
                </a:ext>
              </a:extLst>
            </p:cNvPr>
            <p:cNvPicPr>
              <a:picLocks noChangeAspect="1"/>
            </p:cNvPicPr>
            <p:nvPr/>
          </p:nvPicPr>
          <p:blipFill>
            <a:blip r:embed="rId4"/>
            <a:stretch>
              <a:fillRect/>
            </a:stretch>
          </p:blipFill>
          <p:spPr>
            <a:xfrm>
              <a:off x="14558776" y="8115300"/>
              <a:ext cx="1435100" cy="1117600"/>
            </a:xfrm>
            <a:prstGeom prst="rect">
              <a:avLst/>
            </a:prstGeom>
          </p:spPr>
        </p:pic>
        <p:pic>
          <p:nvPicPr>
            <p:cNvPr id="41" name="Picture 40">
              <a:extLst>
                <a:ext uri="{FF2B5EF4-FFF2-40B4-BE49-F238E27FC236}">
                  <a16:creationId xmlns:a16="http://schemas.microsoft.com/office/drawing/2014/main" id="{EDF5A022-BB3C-3740-D8BB-642E58C587D0}"/>
                </a:ext>
              </a:extLst>
            </p:cNvPr>
            <p:cNvPicPr>
              <a:picLocks noChangeAspect="1"/>
            </p:cNvPicPr>
            <p:nvPr/>
          </p:nvPicPr>
          <p:blipFill>
            <a:blip r:embed="rId5"/>
            <a:stretch>
              <a:fillRect/>
            </a:stretch>
          </p:blipFill>
          <p:spPr>
            <a:xfrm>
              <a:off x="13061237" y="4610100"/>
              <a:ext cx="1111963" cy="624905"/>
            </a:xfrm>
            <a:prstGeom prst="rect">
              <a:avLst/>
            </a:prstGeom>
          </p:spPr>
        </p:pic>
      </p:grpSp>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6" cstate="print">
            <a:extLst>
              <a:ext uri="{BEBA8EAE-BF5A-486C-A8C5-ECC9F3942E4B}">
                <a14:imgProps xmlns:a14="http://schemas.microsoft.com/office/drawing/2010/main">
                  <a14:imgLayer r:embed="rId7">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 name="Picture 2" descr="A group of cartoon animals&#10;&#10;Description automatically generated">
            <a:extLst>
              <a:ext uri="{FF2B5EF4-FFF2-40B4-BE49-F238E27FC236}">
                <a16:creationId xmlns:a16="http://schemas.microsoft.com/office/drawing/2014/main" id="{6E2254D4-58BF-F0CC-7BC9-5E860AA7A292}"/>
              </a:ext>
            </a:extLst>
          </p:cNvPr>
          <p:cNvPicPr>
            <a:picLocks noChangeAspect="1"/>
          </p:cNvPicPr>
          <p:nvPr/>
        </p:nvPicPr>
        <p:blipFill rotWithShape="1">
          <a:blip r:embed="rId8">
            <a:extLst>
              <a:ext uri="{28A0092B-C50C-407E-A947-70E740481C1C}">
                <a14:useLocalDpi xmlns:a14="http://schemas.microsoft.com/office/drawing/2010/main" val="0"/>
              </a:ext>
            </a:extLst>
          </a:blip>
          <a:srcRect t="14953" b="5598"/>
          <a:stretch/>
        </p:blipFill>
        <p:spPr>
          <a:xfrm>
            <a:off x="1501126" y="3891001"/>
            <a:ext cx="7287794" cy="5693589"/>
          </a:xfrm>
          <a:prstGeom prst="roundRect">
            <a:avLst/>
          </a:prstGeom>
        </p:spPr>
      </p:pic>
    </p:spTree>
    <p:extLst>
      <p:ext uri="{BB962C8B-B14F-4D97-AF65-F5344CB8AC3E}">
        <p14:creationId xmlns:p14="http://schemas.microsoft.com/office/powerpoint/2010/main" val="3829791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Freeform 4">
            <a:extLst>
              <a:ext uri="{FF2B5EF4-FFF2-40B4-BE49-F238E27FC236}">
                <a16:creationId xmlns:a16="http://schemas.microsoft.com/office/drawing/2014/main" id="{07A4BF5D-6D8B-73C4-B218-0E206C6521C0}"/>
              </a:ext>
            </a:extLst>
          </p:cNvPr>
          <p:cNvSpPr/>
          <p:nvPr/>
        </p:nvSpPr>
        <p:spPr>
          <a:xfrm flipV="1">
            <a:off x="0" y="784470"/>
            <a:ext cx="18288000" cy="152646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33" name="Rounded Rectangle 32">
            <a:extLst>
              <a:ext uri="{FF2B5EF4-FFF2-40B4-BE49-F238E27FC236}">
                <a16:creationId xmlns:a16="http://schemas.microsoft.com/office/drawing/2014/main" id="{A0B90CAC-1160-7673-2F0D-5028564BB6BE}"/>
              </a:ext>
            </a:extLst>
          </p:cNvPr>
          <p:cNvSpPr/>
          <p:nvPr/>
        </p:nvSpPr>
        <p:spPr>
          <a:xfrm>
            <a:off x="11938020" y="3321645"/>
            <a:ext cx="4769424" cy="1238013"/>
          </a:xfrm>
          <a:prstGeom prst="roundRect">
            <a:avLst/>
          </a:prstGeom>
          <a:solidFill>
            <a:srgbClr val="97C2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10" name="TextBox 10"/>
          <p:cNvSpPr txBox="1"/>
          <p:nvPr/>
        </p:nvSpPr>
        <p:spPr>
          <a:xfrm>
            <a:off x="12657806" y="3543300"/>
            <a:ext cx="3256519" cy="870688"/>
          </a:xfrm>
          <a:prstGeom prst="rect">
            <a:avLst/>
          </a:prstGeom>
        </p:spPr>
        <p:txBody>
          <a:bodyPr wrap="square" lIns="0" tIns="0" rIns="0" bIns="0" rtlCol="0" anchor="t">
            <a:spAutoFit/>
          </a:bodyPr>
          <a:lstStyle/>
          <a:p>
            <a:pPr algn="ctr">
              <a:lnSpc>
                <a:spcPts val="3415"/>
              </a:lnSpc>
            </a:pPr>
            <a:r>
              <a:rPr lang="en-US" sz="2799" dirty="0">
                <a:solidFill>
                  <a:schemeClr val="bg1"/>
                </a:solidFill>
                <a:latin typeface="Now Bold"/>
              </a:rPr>
              <a:t>UNSUPERVISED LEARNING</a:t>
            </a:r>
          </a:p>
        </p:txBody>
      </p:sp>
      <p:sp>
        <p:nvSpPr>
          <p:cNvPr id="12" name="Freeform 12"/>
          <p:cNvSpPr/>
          <p:nvPr/>
        </p:nvSpPr>
        <p:spPr>
          <a:xfrm>
            <a:off x="11938621" y="4859218"/>
            <a:ext cx="4769424" cy="4775910"/>
          </a:xfrm>
          <a:custGeom>
            <a:avLst/>
            <a:gdLst/>
            <a:ahLst/>
            <a:cxnLst/>
            <a:rect l="l" t="t" r="r" b="b"/>
            <a:pathLst>
              <a:path w="1161786" h="1281731">
                <a:moveTo>
                  <a:pt x="89509" y="0"/>
                </a:moveTo>
                <a:lnTo>
                  <a:pt x="1072277" y="0"/>
                </a:lnTo>
                <a:cubicBezTo>
                  <a:pt x="1096016" y="0"/>
                  <a:pt x="1118783" y="9430"/>
                  <a:pt x="1135569" y="26217"/>
                </a:cubicBezTo>
                <a:cubicBezTo>
                  <a:pt x="1152355" y="43003"/>
                  <a:pt x="1161786" y="65770"/>
                  <a:pt x="1161786" y="89509"/>
                </a:cubicBezTo>
                <a:lnTo>
                  <a:pt x="1161786" y="1192222"/>
                </a:lnTo>
                <a:cubicBezTo>
                  <a:pt x="1161786" y="1215962"/>
                  <a:pt x="1152355" y="1238728"/>
                  <a:pt x="1135569" y="1255515"/>
                </a:cubicBezTo>
                <a:cubicBezTo>
                  <a:pt x="1118783" y="1272301"/>
                  <a:pt x="1096016" y="1281731"/>
                  <a:pt x="1072277" y="1281731"/>
                </a:cubicBezTo>
                <a:lnTo>
                  <a:pt x="89509" y="1281731"/>
                </a:lnTo>
                <a:cubicBezTo>
                  <a:pt x="65770" y="1281731"/>
                  <a:pt x="43003" y="1272301"/>
                  <a:pt x="26217" y="1255515"/>
                </a:cubicBezTo>
                <a:cubicBezTo>
                  <a:pt x="9430" y="1238728"/>
                  <a:pt x="0" y="1215962"/>
                  <a:pt x="0" y="1192222"/>
                </a:cubicBezTo>
                <a:lnTo>
                  <a:pt x="0" y="89509"/>
                </a:lnTo>
                <a:cubicBezTo>
                  <a:pt x="0" y="65770"/>
                  <a:pt x="9430" y="43003"/>
                  <a:pt x="26217" y="26217"/>
                </a:cubicBezTo>
                <a:cubicBezTo>
                  <a:pt x="43003" y="9430"/>
                  <a:pt x="65770" y="0"/>
                  <a:pt x="89509" y="0"/>
                </a:cubicBezTo>
                <a:close/>
              </a:path>
            </a:pathLst>
          </a:custGeom>
          <a:solidFill>
            <a:schemeClr val="bg1"/>
          </a:solidFill>
          <a:ln w="38100">
            <a:solidFill>
              <a:srgbClr val="A4D2B4"/>
            </a:solidFill>
          </a:ln>
        </p:spPr>
        <p:txBody>
          <a:bodyPr/>
          <a:lstStyle/>
          <a:p>
            <a:endParaRPr lang="en-DK"/>
          </a:p>
        </p:txBody>
      </p:sp>
      <p:sp>
        <p:nvSpPr>
          <p:cNvPr id="13" name="TextBox 13"/>
          <p:cNvSpPr txBox="1"/>
          <p:nvPr/>
        </p:nvSpPr>
        <p:spPr>
          <a:xfrm>
            <a:off x="12914989" y="4502254"/>
            <a:ext cx="2916317" cy="2963351"/>
          </a:xfrm>
          <a:prstGeom prst="rect">
            <a:avLst/>
          </a:prstGeom>
        </p:spPr>
        <p:txBody>
          <a:bodyPr lIns="50800" tIns="50800" rIns="50800" bIns="50800" rtlCol="0" anchor="ctr"/>
          <a:lstStyle/>
          <a:p>
            <a:pPr algn="ctr">
              <a:lnSpc>
                <a:spcPts val="2123"/>
              </a:lnSpc>
            </a:pPr>
            <a:endParaRPr/>
          </a:p>
        </p:txBody>
      </p:sp>
      <p:sp>
        <p:nvSpPr>
          <p:cNvPr id="14" name="Freeform 14"/>
          <p:cNvSpPr/>
          <p:nvPr/>
        </p:nvSpPr>
        <p:spPr>
          <a:xfrm>
            <a:off x="12857763" y="5243357"/>
            <a:ext cx="2916317" cy="2196799"/>
          </a:xfrm>
          <a:custGeom>
            <a:avLst/>
            <a:gdLst/>
            <a:ahLst/>
            <a:cxnLst/>
            <a:rect l="l" t="t" r="r" b="b"/>
            <a:pathLst>
              <a:path w="3326203" h="2512729">
                <a:moveTo>
                  <a:pt x="0" y="0"/>
                </a:moveTo>
                <a:lnTo>
                  <a:pt x="3326203" y="0"/>
                </a:lnTo>
                <a:lnTo>
                  <a:pt x="3326203" y="2512730"/>
                </a:lnTo>
                <a:lnTo>
                  <a:pt x="0" y="2512730"/>
                </a:lnTo>
                <a:lnTo>
                  <a:pt x="0" y="0"/>
                </a:lnTo>
                <a:close/>
              </a:path>
            </a:pathLst>
          </a:custGeom>
          <a:blipFill>
            <a:blip r:embed="rId3"/>
            <a:stretch>
              <a:fillRect l="-8070" t="-4961" r="-3723" b="-7965"/>
            </a:stretch>
          </a:blipFill>
        </p:spPr>
        <p:txBody>
          <a:bodyPr/>
          <a:lstStyle/>
          <a:p>
            <a:endParaRPr lang="en-DK"/>
          </a:p>
        </p:txBody>
      </p:sp>
      <p:sp>
        <p:nvSpPr>
          <p:cNvPr id="15" name="TextBox 15"/>
          <p:cNvSpPr txBox="1"/>
          <p:nvPr/>
        </p:nvSpPr>
        <p:spPr>
          <a:xfrm>
            <a:off x="12332421" y="7559272"/>
            <a:ext cx="3907291" cy="1842492"/>
          </a:xfrm>
          <a:prstGeom prst="rect">
            <a:avLst/>
          </a:prstGeom>
        </p:spPr>
        <p:txBody>
          <a:bodyPr wrap="square" lIns="0" tIns="0" rIns="0" bIns="0" rtlCol="0" anchor="t">
            <a:spAutoFit/>
          </a:bodyPr>
          <a:lstStyle/>
          <a:p>
            <a:pPr>
              <a:lnSpc>
                <a:spcPts val="2928"/>
              </a:lnSpc>
            </a:pPr>
            <a:r>
              <a:rPr lang="en-US" sz="2400" b="1" dirty="0">
                <a:solidFill>
                  <a:srgbClr val="000000"/>
                </a:solidFill>
                <a:latin typeface="Montserrat" pitchFamily="2" charset="77"/>
              </a:rPr>
              <a:t>RQ: </a:t>
            </a:r>
            <a:r>
              <a:rPr lang="en-US" sz="2400" dirty="0">
                <a:solidFill>
                  <a:srgbClr val="000000"/>
                </a:solidFill>
                <a:latin typeface="Montserrat" pitchFamily="2" charset="77"/>
              </a:rPr>
              <a:t>What sets the cancer cells apart from the healthy cells?</a:t>
            </a:r>
          </a:p>
          <a:p>
            <a:pPr>
              <a:lnSpc>
                <a:spcPts val="2928"/>
              </a:lnSpc>
            </a:pPr>
            <a:r>
              <a:rPr lang="en-US" sz="2400" dirty="0">
                <a:solidFill>
                  <a:srgbClr val="000000"/>
                </a:solidFill>
                <a:latin typeface="Montserrat"/>
              </a:rPr>
              <a:t>Are there subtypes within one cell type?</a:t>
            </a:r>
          </a:p>
        </p:txBody>
      </p:sp>
      <p:sp>
        <p:nvSpPr>
          <p:cNvPr id="22" name="TextBox 22"/>
          <p:cNvSpPr txBox="1"/>
          <p:nvPr/>
        </p:nvSpPr>
        <p:spPr>
          <a:xfrm>
            <a:off x="1441402" y="3966515"/>
            <a:ext cx="2877628" cy="2911350"/>
          </a:xfrm>
          <a:prstGeom prst="rect">
            <a:avLst/>
          </a:prstGeom>
        </p:spPr>
        <p:txBody>
          <a:bodyPr lIns="50800" tIns="50800" rIns="50800" bIns="50800" rtlCol="0" anchor="ctr"/>
          <a:lstStyle/>
          <a:p>
            <a:pPr algn="ctr">
              <a:lnSpc>
                <a:spcPts val="2123"/>
              </a:lnSpc>
            </a:pPr>
            <a:endParaRPr/>
          </a:p>
        </p:txBody>
      </p:sp>
      <p:sp>
        <p:nvSpPr>
          <p:cNvPr id="24" name="Rounded Rectangle 23">
            <a:extLst>
              <a:ext uri="{FF2B5EF4-FFF2-40B4-BE49-F238E27FC236}">
                <a16:creationId xmlns:a16="http://schemas.microsoft.com/office/drawing/2014/main" id="{EDD37F5D-97F3-5306-9FC0-7C6088DA242A}"/>
              </a:ext>
            </a:extLst>
          </p:cNvPr>
          <p:cNvSpPr/>
          <p:nvPr/>
        </p:nvSpPr>
        <p:spPr>
          <a:xfrm>
            <a:off x="1440801" y="3269334"/>
            <a:ext cx="4770026" cy="1248343"/>
          </a:xfrm>
          <a:prstGeom prst="roundRect">
            <a:avLst/>
          </a:prstGeom>
          <a:solidFill>
            <a:srgbClr val="8EB4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21" name="Freeform 21"/>
          <p:cNvSpPr/>
          <p:nvPr/>
        </p:nvSpPr>
        <p:spPr>
          <a:xfrm>
            <a:off x="1441402" y="4859217"/>
            <a:ext cx="4769425" cy="4775910"/>
          </a:xfrm>
          <a:custGeom>
            <a:avLst/>
            <a:gdLst/>
            <a:ahLst/>
            <a:cxnLst/>
            <a:rect l="l" t="t" r="r" b="b"/>
            <a:pathLst>
              <a:path w="1458042" h="1306275">
                <a:moveTo>
                  <a:pt x="71322" y="0"/>
                </a:moveTo>
                <a:lnTo>
                  <a:pt x="1386720" y="0"/>
                </a:lnTo>
                <a:cubicBezTo>
                  <a:pt x="1405636" y="0"/>
                  <a:pt x="1423777" y="7514"/>
                  <a:pt x="1437152" y="20890"/>
                </a:cubicBezTo>
                <a:cubicBezTo>
                  <a:pt x="1450528" y="34265"/>
                  <a:pt x="1458042" y="52406"/>
                  <a:pt x="1458042" y="71322"/>
                </a:cubicBezTo>
                <a:lnTo>
                  <a:pt x="1458042" y="1234953"/>
                </a:lnTo>
                <a:cubicBezTo>
                  <a:pt x="1458042" y="1274343"/>
                  <a:pt x="1426110" y="1306275"/>
                  <a:pt x="1386720" y="1306275"/>
                </a:cubicBezTo>
                <a:lnTo>
                  <a:pt x="71322" y="1306275"/>
                </a:lnTo>
                <a:cubicBezTo>
                  <a:pt x="52406" y="1306275"/>
                  <a:pt x="34265" y="1298761"/>
                  <a:pt x="20890" y="1285385"/>
                </a:cubicBezTo>
                <a:cubicBezTo>
                  <a:pt x="7514" y="1272010"/>
                  <a:pt x="0" y="1253869"/>
                  <a:pt x="0" y="1234953"/>
                </a:cubicBezTo>
                <a:lnTo>
                  <a:pt x="0" y="71322"/>
                </a:lnTo>
                <a:cubicBezTo>
                  <a:pt x="0" y="52406"/>
                  <a:pt x="7514" y="34265"/>
                  <a:pt x="20890" y="20890"/>
                </a:cubicBezTo>
                <a:cubicBezTo>
                  <a:pt x="34265" y="7514"/>
                  <a:pt x="52406" y="0"/>
                  <a:pt x="71322" y="0"/>
                </a:cubicBezTo>
                <a:close/>
              </a:path>
            </a:pathLst>
          </a:custGeom>
          <a:solidFill>
            <a:schemeClr val="bg1"/>
          </a:solidFill>
          <a:ln w="38100">
            <a:solidFill>
              <a:srgbClr val="8EB4E3"/>
            </a:solidFill>
          </a:ln>
        </p:spPr>
        <p:txBody>
          <a:bodyPr/>
          <a:lstStyle/>
          <a:p>
            <a:endParaRPr lang="en-DK"/>
          </a:p>
        </p:txBody>
      </p:sp>
      <p:sp>
        <p:nvSpPr>
          <p:cNvPr id="26" name="TextBox 26"/>
          <p:cNvSpPr txBox="1"/>
          <p:nvPr/>
        </p:nvSpPr>
        <p:spPr>
          <a:xfrm>
            <a:off x="1904083" y="3467100"/>
            <a:ext cx="3842767" cy="851708"/>
          </a:xfrm>
          <a:prstGeom prst="rect">
            <a:avLst/>
          </a:prstGeom>
        </p:spPr>
        <p:txBody>
          <a:bodyPr wrap="square" lIns="0" tIns="0" rIns="0" bIns="0" rtlCol="0" anchor="t">
            <a:spAutoFit/>
          </a:bodyPr>
          <a:lstStyle/>
          <a:p>
            <a:pPr algn="ctr">
              <a:lnSpc>
                <a:spcPts val="3415"/>
              </a:lnSpc>
            </a:pPr>
            <a:r>
              <a:rPr lang="en-US" sz="2799" b="1" dirty="0">
                <a:solidFill>
                  <a:schemeClr val="bg1"/>
                </a:solidFill>
                <a:latin typeface="Montserrat" pitchFamily="2" charset="77"/>
              </a:rPr>
              <a:t>HYPOTHESIS TESTING</a:t>
            </a:r>
          </a:p>
        </p:txBody>
      </p:sp>
      <p:sp>
        <p:nvSpPr>
          <p:cNvPr id="27" name="TextBox 27"/>
          <p:cNvSpPr txBox="1"/>
          <p:nvPr/>
        </p:nvSpPr>
        <p:spPr>
          <a:xfrm>
            <a:off x="1593803" y="7994787"/>
            <a:ext cx="4386394" cy="1385065"/>
          </a:xfrm>
          <a:prstGeom prst="rect">
            <a:avLst/>
          </a:prstGeom>
        </p:spPr>
        <p:txBody>
          <a:bodyPr lIns="0" tIns="0" rIns="0" bIns="0" rtlCol="0" anchor="t">
            <a:spAutoFit/>
          </a:bodyPr>
          <a:lstStyle/>
          <a:p>
            <a:pPr algn="ctr">
              <a:lnSpc>
                <a:spcPts val="2928"/>
              </a:lnSpc>
            </a:pPr>
            <a:r>
              <a:rPr lang="en-US" sz="2400" b="1" dirty="0">
                <a:solidFill>
                  <a:srgbClr val="000000"/>
                </a:solidFill>
                <a:latin typeface="Montserrat" pitchFamily="2" charset="77"/>
              </a:rPr>
              <a:t>RQ: </a:t>
            </a:r>
            <a:r>
              <a:rPr lang="en-US" sz="2400" dirty="0">
                <a:solidFill>
                  <a:srgbClr val="000000"/>
                </a:solidFill>
                <a:latin typeface="Montserrat" pitchFamily="2" charset="77"/>
              </a:rPr>
              <a:t>Is there a significant difference in the variable of interest between two or more groups?</a:t>
            </a:r>
          </a:p>
        </p:txBody>
      </p:sp>
      <p:pic>
        <p:nvPicPr>
          <p:cNvPr id="34" name="Picture 33" descr="A diagram of a normal distribution&#10;&#10;Description automatically generated">
            <a:extLst>
              <a:ext uri="{FF2B5EF4-FFF2-40B4-BE49-F238E27FC236}">
                <a16:creationId xmlns:a16="http://schemas.microsoft.com/office/drawing/2014/main" id="{EB987AFF-D5A0-9087-888B-807BC283C3F5}"/>
              </a:ext>
            </a:extLst>
          </p:cNvPr>
          <p:cNvPicPr>
            <a:picLocks noChangeAspect="1"/>
          </p:cNvPicPr>
          <p:nvPr/>
        </p:nvPicPr>
        <p:blipFill rotWithShape="1">
          <a:blip r:embed="rId4">
            <a:extLst>
              <a:ext uri="{28A0092B-C50C-407E-A947-70E740481C1C}">
                <a14:useLocalDpi xmlns:a14="http://schemas.microsoft.com/office/drawing/2010/main" val="0"/>
              </a:ext>
            </a:extLst>
          </a:blip>
          <a:srcRect l="8470" r="8046" b="2695"/>
          <a:stretch/>
        </p:blipFill>
        <p:spPr>
          <a:xfrm>
            <a:off x="1670002" y="5021934"/>
            <a:ext cx="4172350" cy="2770224"/>
          </a:xfrm>
          <a:prstGeom prst="rect">
            <a:avLst/>
          </a:prstGeom>
        </p:spPr>
      </p:pic>
      <p:sp>
        <p:nvSpPr>
          <p:cNvPr id="17" name="TextBox 12">
            <a:extLst>
              <a:ext uri="{FF2B5EF4-FFF2-40B4-BE49-F238E27FC236}">
                <a16:creationId xmlns:a16="http://schemas.microsoft.com/office/drawing/2014/main" id="{AA308AA6-C3D8-8BA8-DD88-9AAF816161D3}"/>
              </a:ext>
            </a:extLst>
          </p:cNvPr>
          <p:cNvSpPr txBox="1"/>
          <p:nvPr/>
        </p:nvSpPr>
        <p:spPr>
          <a:xfrm>
            <a:off x="4267200" y="1080000"/>
            <a:ext cx="9296400" cy="952953"/>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404040"/>
                </a:solidFill>
                <a:latin typeface="Montserrat" pitchFamily="2" charset="77"/>
              </a:rPr>
              <a:t>DATA SCIENCE ANALYSIS</a:t>
            </a:r>
          </a:p>
        </p:txBody>
      </p:sp>
      <p:pic>
        <p:nvPicPr>
          <p:cNvPr id="20" name="Picture 19" descr="A blue and black logo&#10;&#10;Description automatically generated">
            <a:extLst>
              <a:ext uri="{FF2B5EF4-FFF2-40B4-BE49-F238E27FC236}">
                <a16:creationId xmlns:a16="http://schemas.microsoft.com/office/drawing/2014/main" id="{55CDC51D-FFA6-F7AB-80FB-D2ABBA8B6593}"/>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19" name="Freeform 12">
            <a:extLst>
              <a:ext uri="{FF2B5EF4-FFF2-40B4-BE49-F238E27FC236}">
                <a16:creationId xmlns:a16="http://schemas.microsoft.com/office/drawing/2014/main" id="{7A4EEDE0-9E5D-52CD-BD2E-71E4C8A28680}"/>
              </a:ext>
            </a:extLst>
          </p:cNvPr>
          <p:cNvSpPr/>
          <p:nvPr/>
        </p:nvSpPr>
        <p:spPr>
          <a:xfrm>
            <a:off x="6690012" y="4859217"/>
            <a:ext cx="4769424" cy="4775911"/>
          </a:xfrm>
          <a:custGeom>
            <a:avLst/>
            <a:gdLst/>
            <a:ahLst/>
            <a:cxnLst/>
            <a:rect l="l" t="t" r="r" b="b"/>
            <a:pathLst>
              <a:path w="1161786" h="1281731">
                <a:moveTo>
                  <a:pt x="89509" y="0"/>
                </a:moveTo>
                <a:lnTo>
                  <a:pt x="1072277" y="0"/>
                </a:lnTo>
                <a:cubicBezTo>
                  <a:pt x="1096016" y="0"/>
                  <a:pt x="1118783" y="9430"/>
                  <a:pt x="1135569" y="26217"/>
                </a:cubicBezTo>
                <a:cubicBezTo>
                  <a:pt x="1152355" y="43003"/>
                  <a:pt x="1161786" y="65770"/>
                  <a:pt x="1161786" y="89509"/>
                </a:cubicBezTo>
                <a:lnTo>
                  <a:pt x="1161786" y="1192222"/>
                </a:lnTo>
                <a:cubicBezTo>
                  <a:pt x="1161786" y="1215962"/>
                  <a:pt x="1152355" y="1238728"/>
                  <a:pt x="1135569" y="1255515"/>
                </a:cubicBezTo>
                <a:cubicBezTo>
                  <a:pt x="1118783" y="1272301"/>
                  <a:pt x="1096016" y="1281731"/>
                  <a:pt x="1072277" y="1281731"/>
                </a:cubicBezTo>
                <a:lnTo>
                  <a:pt x="89509" y="1281731"/>
                </a:lnTo>
                <a:cubicBezTo>
                  <a:pt x="65770" y="1281731"/>
                  <a:pt x="43003" y="1272301"/>
                  <a:pt x="26217" y="1255515"/>
                </a:cubicBezTo>
                <a:cubicBezTo>
                  <a:pt x="9430" y="1238728"/>
                  <a:pt x="0" y="1215962"/>
                  <a:pt x="0" y="1192222"/>
                </a:cubicBezTo>
                <a:lnTo>
                  <a:pt x="0" y="89509"/>
                </a:lnTo>
                <a:cubicBezTo>
                  <a:pt x="0" y="65770"/>
                  <a:pt x="9430" y="43003"/>
                  <a:pt x="26217" y="26217"/>
                </a:cubicBezTo>
                <a:cubicBezTo>
                  <a:pt x="43003" y="9430"/>
                  <a:pt x="65770" y="0"/>
                  <a:pt x="89509" y="0"/>
                </a:cubicBezTo>
                <a:close/>
              </a:path>
            </a:pathLst>
          </a:custGeom>
          <a:solidFill>
            <a:schemeClr val="bg1"/>
          </a:solidFill>
          <a:ln w="38100">
            <a:solidFill>
              <a:srgbClr val="404040"/>
            </a:solidFill>
          </a:ln>
        </p:spPr>
        <p:txBody>
          <a:bodyPr/>
          <a:lstStyle/>
          <a:p>
            <a:endParaRPr lang="en-DK"/>
          </a:p>
        </p:txBody>
      </p:sp>
      <p:sp>
        <p:nvSpPr>
          <p:cNvPr id="25" name="Rounded Rectangle 24">
            <a:extLst>
              <a:ext uri="{FF2B5EF4-FFF2-40B4-BE49-F238E27FC236}">
                <a16:creationId xmlns:a16="http://schemas.microsoft.com/office/drawing/2014/main" id="{F49FDB1B-EE4E-B904-3137-7A5B2D560D4E}"/>
              </a:ext>
            </a:extLst>
          </p:cNvPr>
          <p:cNvSpPr/>
          <p:nvPr/>
        </p:nvSpPr>
        <p:spPr>
          <a:xfrm>
            <a:off x="6691824" y="3319078"/>
            <a:ext cx="4770026" cy="1243149"/>
          </a:xfrm>
          <a:prstGeom prst="roundRect">
            <a:avLst/>
          </a:prstGeom>
          <a:solidFill>
            <a:srgbClr val="4040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8" name="Freeform 8"/>
          <p:cNvSpPr/>
          <p:nvPr/>
        </p:nvSpPr>
        <p:spPr>
          <a:xfrm>
            <a:off x="7783588" y="5317973"/>
            <a:ext cx="2616859" cy="1615012"/>
          </a:xfrm>
          <a:custGeom>
            <a:avLst/>
            <a:gdLst/>
            <a:ahLst/>
            <a:cxnLst/>
            <a:rect l="l" t="t" r="r" b="b"/>
            <a:pathLst>
              <a:path w="3534780" h="2015256">
                <a:moveTo>
                  <a:pt x="0" y="0"/>
                </a:moveTo>
                <a:lnTo>
                  <a:pt x="3534780" y="0"/>
                </a:lnTo>
                <a:lnTo>
                  <a:pt x="3534780" y="2015256"/>
                </a:lnTo>
                <a:lnTo>
                  <a:pt x="0" y="2015256"/>
                </a:lnTo>
                <a:lnTo>
                  <a:pt x="0" y="0"/>
                </a:lnTo>
                <a:close/>
              </a:path>
            </a:pathLst>
          </a:custGeom>
          <a:blipFill>
            <a:blip r:embed="rId7"/>
            <a:stretch>
              <a:fillRect l="-30283" t="-62079" r="-87351" b="-45169"/>
            </a:stretch>
          </a:blipFill>
        </p:spPr>
        <p:txBody>
          <a:bodyPr/>
          <a:lstStyle/>
          <a:p>
            <a:endParaRPr lang="en-DK"/>
          </a:p>
        </p:txBody>
      </p:sp>
      <p:sp>
        <p:nvSpPr>
          <p:cNvPr id="9" name="TextBox 9"/>
          <p:cNvSpPr txBox="1"/>
          <p:nvPr/>
        </p:nvSpPr>
        <p:spPr>
          <a:xfrm>
            <a:off x="7026460" y="7238404"/>
            <a:ext cx="3948904" cy="688669"/>
          </a:xfrm>
          <a:prstGeom prst="rect">
            <a:avLst/>
          </a:prstGeom>
        </p:spPr>
        <p:txBody>
          <a:bodyPr wrap="square" lIns="0" tIns="0" rIns="0" bIns="0" rtlCol="0" anchor="t">
            <a:spAutoFit/>
          </a:bodyPr>
          <a:lstStyle/>
          <a:p>
            <a:pPr algn="ctr">
              <a:lnSpc>
                <a:spcPts val="2928"/>
              </a:lnSpc>
            </a:pPr>
            <a:r>
              <a:rPr lang="en-US" sz="2400" b="1" dirty="0">
                <a:solidFill>
                  <a:srgbClr val="000000"/>
                </a:solidFill>
                <a:latin typeface="Montserrat" pitchFamily="2" charset="77"/>
              </a:rPr>
              <a:t>RQ: </a:t>
            </a:r>
            <a:r>
              <a:rPr lang="en-US" sz="2400" dirty="0">
                <a:solidFill>
                  <a:srgbClr val="000000"/>
                </a:solidFill>
                <a:latin typeface="Montserrat" pitchFamily="2" charset="77"/>
              </a:rPr>
              <a:t>Does this patient have a cataract? </a:t>
            </a:r>
          </a:p>
        </p:txBody>
      </p:sp>
      <p:sp>
        <p:nvSpPr>
          <p:cNvPr id="37" name="TextBox 9">
            <a:extLst>
              <a:ext uri="{FF2B5EF4-FFF2-40B4-BE49-F238E27FC236}">
                <a16:creationId xmlns:a16="http://schemas.microsoft.com/office/drawing/2014/main" id="{AD1F5845-0490-8E3F-32FC-DEB578A14D50}"/>
              </a:ext>
            </a:extLst>
          </p:cNvPr>
          <p:cNvSpPr txBox="1"/>
          <p:nvPr/>
        </p:nvSpPr>
        <p:spPr>
          <a:xfrm>
            <a:off x="6876382" y="8236181"/>
            <a:ext cx="4452177" cy="1098699"/>
          </a:xfrm>
          <a:prstGeom prst="rect">
            <a:avLst/>
          </a:prstGeom>
        </p:spPr>
        <p:txBody>
          <a:bodyPr wrap="square" lIns="0" tIns="0" rIns="0" bIns="0" rtlCol="0" anchor="t">
            <a:spAutoFit/>
          </a:bodyPr>
          <a:lstStyle/>
          <a:p>
            <a:pPr algn="ctr">
              <a:lnSpc>
                <a:spcPts val="2928"/>
              </a:lnSpc>
            </a:pPr>
            <a:r>
              <a:rPr lang="en-US" sz="2400" b="1" dirty="0">
                <a:solidFill>
                  <a:srgbClr val="000000"/>
                </a:solidFill>
                <a:latin typeface="Montserrat" pitchFamily="2" charset="77"/>
              </a:rPr>
              <a:t>RQ: </a:t>
            </a:r>
            <a:r>
              <a:rPr lang="en-US" sz="2400" dirty="0">
                <a:solidFill>
                  <a:srgbClr val="000000"/>
                </a:solidFill>
                <a:latin typeface="Montserrat" pitchFamily="2" charset="77"/>
              </a:rPr>
              <a:t>Can we estimate cancer risk based on genetic risk, smoking and age? </a:t>
            </a:r>
          </a:p>
        </p:txBody>
      </p:sp>
      <p:sp>
        <p:nvSpPr>
          <p:cNvPr id="29" name="TextBox 4">
            <a:extLst>
              <a:ext uri="{FF2B5EF4-FFF2-40B4-BE49-F238E27FC236}">
                <a16:creationId xmlns:a16="http://schemas.microsoft.com/office/drawing/2014/main" id="{1832B542-F7C8-D4FF-EFE8-0678158E34CE}"/>
              </a:ext>
            </a:extLst>
          </p:cNvPr>
          <p:cNvSpPr txBox="1"/>
          <p:nvPr/>
        </p:nvSpPr>
        <p:spPr>
          <a:xfrm>
            <a:off x="7359923" y="3514797"/>
            <a:ext cx="3429000" cy="851708"/>
          </a:xfrm>
          <a:prstGeom prst="rect">
            <a:avLst/>
          </a:prstGeom>
        </p:spPr>
        <p:txBody>
          <a:bodyPr wrap="square" lIns="0" tIns="0" rIns="0" bIns="0" rtlCol="0" anchor="t">
            <a:spAutoFit/>
          </a:bodyPr>
          <a:lstStyle/>
          <a:p>
            <a:pPr algn="ctr">
              <a:lnSpc>
                <a:spcPts val="3415"/>
              </a:lnSpc>
            </a:pPr>
            <a:r>
              <a:rPr lang="en-US" sz="2799" b="1" dirty="0">
                <a:solidFill>
                  <a:schemeClr val="bg1"/>
                </a:solidFill>
                <a:latin typeface="Montserrat" pitchFamily="2" charset="77"/>
              </a:rPr>
              <a:t>PREDICTION/ CLASSIFICATION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Freeform 4">
            <a:extLst>
              <a:ext uri="{FF2B5EF4-FFF2-40B4-BE49-F238E27FC236}">
                <a16:creationId xmlns:a16="http://schemas.microsoft.com/office/drawing/2014/main" id="{78C9D430-6BCB-1211-53E9-4C53F731D7DF}"/>
              </a:ext>
            </a:extLst>
          </p:cNvPr>
          <p:cNvSpPr/>
          <p:nvPr/>
        </p:nvSpPr>
        <p:spPr>
          <a:xfrm flipV="1">
            <a:off x="0" y="784470"/>
            <a:ext cx="18288000" cy="152646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20" name="Picture 19" descr="A blue and black logo&#10;&#10;Description automatically generated">
            <a:extLst>
              <a:ext uri="{FF2B5EF4-FFF2-40B4-BE49-F238E27FC236}">
                <a16:creationId xmlns:a16="http://schemas.microsoft.com/office/drawing/2014/main" id="{55CDC51D-FFA6-F7AB-80FB-D2ABBA8B6593}"/>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32" name="TextBox 31">
            <a:extLst>
              <a:ext uri="{FF2B5EF4-FFF2-40B4-BE49-F238E27FC236}">
                <a16:creationId xmlns:a16="http://schemas.microsoft.com/office/drawing/2014/main" id="{112A7075-2C88-8741-7EB7-9713468CAFDE}"/>
              </a:ext>
            </a:extLst>
          </p:cNvPr>
          <p:cNvSpPr txBox="1"/>
          <p:nvPr/>
        </p:nvSpPr>
        <p:spPr>
          <a:xfrm>
            <a:off x="8229600" y="2893321"/>
            <a:ext cx="9537331" cy="6123792"/>
          </a:xfrm>
          <a:prstGeom prst="rect">
            <a:avLst/>
          </a:prstGeom>
          <a:noFill/>
        </p:spPr>
        <p:txBody>
          <a:bodyPr wrap="square" lIns="91440" tIns="45720" rIns="91440" bIns="45720" anchor="t">
            <a:spAutoFit/>
          </a:bodyPr>
          <a:lstStyle/>
          <a:p>
            <a:pPr>
              <a:lnSpc>
                <a:spcPct val="150000"/>
              </a:lnSpc>
            </a:pPr>
            <a:r>
              <a:rPr lang="en-DK" sz="2400" b="1" dirty="0">
                <a:effectLst/>
                <a:latin typeface="Montserrat" pitchFamily="2" charset="77"/>
                <a:ea typeface="Times New Roman" panose="02020603050405020304" pitchFamily="18" charset="0"/>
              </a:rPr>
              <a:t>STATISTICS:</a:t>
            </a:r>
          </a:p>
          <a:p>
            <a:pPr marL="342900" indent="-342900">
              <a:lnSpc>
                <a:spcPct val="150000"/>
              </a:lnSpc>
              <a:buFont typeface="Arial" panose="020B0604020202020204" pitchFamily="34" charset="0"/>
              <a:buChar char="•"/>
            </a:pPr>
            <a:r>
              <a:rPr lang="en-DK" sz="2400" dirty="0">
                <a:latin typeface="Montserrat"/>
                <a:ea typeface="Times New Roman" panose="02020603050405020304" pitchFamily="18" charset="0"/>
              </a:rPr>
              <a:t>Focus is</a:t>
            </a:r>
            <a:r>
              <a:rPr lang="en-DK" sz="2400" dirty="0">
                <a:effectLst/>
                <a:latin typeface="Montserrat"/>
                <a:ea typeface="Times New Roman" panose="02020603050405020304" pitchFamily="18" charset="0"/>
              </a:rPr>
              <a:t> </a:t>
            </a:r>
            <a:r>
              <a:rPr lang="en-DK" sz="2400" dirty="0">
                <a:latin typeface="Montserrat"/>
                <a:ea typeface="Times New Roman" panose="02020603050405020304" pitchFamily="18" charset="0"/>
              </a:rPr>
              <a:t>on </a:t>
            </a:r>
            <a:r>
              <a:rPr lang="en-DK" sz="2400" dirty="0">
                <a:effectLst/>
                <a:latin typeface="Montserrat"/>
                <a:ea typeface="Times New Roman" panose="02020603050405020304" pitchFamily="18" charset="0"/>
              </a:rPr>
              <a:t>inference*, achieved through fitting of a probability model</a:t>
            </a:r>
          </a:p>
          <a:p>
            <a:pPr marL="342900" indent="-342900">
              <a:lnSpc>
                <a:spcPct val="150000"/>
              </a:lnSpc>
              <a:buFont typeface="Arial" panose="020B0604020202020204" pitchFamily="34" charset="0"/>
              <a:buChar char="•"/>
            </a:pPr>
            <a:endParaRPr lang="en-DK" sz="2400" dirty="0">
              <a:effectLst/>
              <a:latin typeface="Montserrat" pitchFamily="2" charset="77"/>
              <a:ea typeface="Times New Roman" panose="02020603050405020304" pitchFamily="18" charset="0"/>
            </a:endParaRPr>
          </a:p>
          <a:p>
            <a:pPr marL="342900" indent="-342900">
              <a:lnSpc>
                <a:spcPct val="150000"/>
              </a:lnSpc>
              <a:buFont typeface="Arial" panose="020B0604020202020204" pitchFamily="34" charset="0"/>
              <a:buChar char="•"/>
            </a:pPr>
            <a:r>
              <a:rPr lang="en-GB" sz="2400" dirty="0">
                <a:latin typeface="Montserrat" pitchFamily="2" charset="77"/>
              </a:rPr>
              <a:t>Quantitative measure of confidence of a 'true' effect (confidence interval)</a:t>
            </a:r>
          </a:p>
          <a:p>
            <a:pPr marL="342900" indent="-342900">
              <a:lnSpc>
                <a:spcPct val="150000"/>
              </a:lnSpc>
              <a:buFont typeface="Arial" panose="020B0604020202020204" pitchFamily="34" charset="0"/>
              <a:buChar char="•"/>
            </a:pPr>
            <a:endParaRPr lang="en-GB" sz="2400" dirty="0">
              <a:latin typeface="Montserrat" pitchFamily="2" charset="77"/>
            </a:endParaRPr>
          </a:p>
          <a:p>
            <a:pPr marL="342900" indent="-342900">
              <a:lnSpc>
                <a:spcPct val="150000"/>
              </a:lnSpc>
              <a:buFont typeface="Arial" panose="020B0604020202020204" pitchFamily="34" charset="0"/>
              <a:buChar char="•"/>
            </a:pPr>
            <a:r>
              <a:rPr lang="en-US" sz="2400" dirty="0">
                <a:latin typeface="Montserrat"/>
                <a:ea typeface="Times New Roman" panose="02020603050405020304" pitchFamily="18" charset="0"/>
              </a:rPr>
              <a:t>We </a:t>
            </a:r>
            <a:r>
              <a:rPr lang="en-US" sz="2400" dirty="0">
                <a:effectLst/>
                <a:latin typeface="Montserrat"/>
                <a:ea typeface="Times New Roman" panose="02020603050405020304" pitchFamily="18" charset="0"/>
              </a:rPr>
              <a:t>have data/model </a:t>
            </a:r>
            <a:r>
              <a:rPr lang="en-DK" sz="2400" dirty="0">
                <a:effectLst/>
                <a:latin typeface="Montserrat"/>
                <a:ea typeface="Times New Roman" panose="02020603050405020304" pitchFamily="18" charset="0"/>
              </a:rPr>
              <a:t>assumptions which we must </a:t>
            </a:r>
            <a:r>
              <a:rPr lang="en-DK" sz="2400" dirty="0">
                <a:latin typeface="Montserrat"/>
                <a:ea typeface="Times New Roman" panose="02020603050405020304" pitchFamily="18" charset="0"/>
              </a:rPr>
              <a:t>verify</a:t>
            </a:r>
            <a:endParaRPr lang="en-DK" sz="2400" dirty="0">
              <a:effectLst/>
              <a:latin typeface="Montserrat" pitchFamily="2" charset="77"/>
              <a:ea typeface="Times New Roman" panose="02020603050405020304" pitchFamily="18" charset="0"/>
            </a:endParaRPr>
          </a:p>
          <a:p>
            <a:pPr marL="342900" indent="-342900">
              <a:lnSpc>
                <a:spcPct val="150000"/>
              </a:lnSpc>
              <a:buFont typeface="Arial" panose="020B0604020202020204" pitchFamily="34" charset="0"/>
              <a:buChar char="•"/>
            </a:pPr>
            <a:endParaRPr lang="en-DK" sz="2400" dirty="0">
              <a:latin typeface="Montserrat" pitchFamily="2" charset="77"/>
              <a:ea typeface="Times New Roman" panose="02020603050405020304" pitchFamily="18" charset="0"/>
            </a:endParaRPr>
          </a:p>
          <a:p>
            <a:pPr marL="342900" indent="-342900">
              <a:lnSpc>
                <a:spcPct val="150000"/>
              </a:lnSpc>
              <a:buFont typeface="Arial" panose="020B0604020202020204" pitchFamily="34" charset="0"/>
              <a:buChar char="•"/>
            </a:pPr>
            <a:r>
              <a:rPr lang="en-GB" sz="2400" dirty="0">
                <a:latin typeface="Montserrat" pitchFamily="2" charset="77"/>
              </a:rPr>
              <a:t>Statistical models can do predictions, but predictive accuracy is not their strength</a:t>
            </a:r>
            <a:r>
              <a:rPr lang="en-GB" sz="1600" dirty="0">
                <a:latin typeface="Montserrat" pitchFamily="2" charset="77"/>
              </a:rPr>
              <a:t>[1]</a:t>
            </a:r>
            <a:r>
              <a:rPr lang="en-GB" sz="2400" dirty="0">
                <a:latin typeface="Montserrat" pitchFamily="2" charset="77"/>
              </a:rPr>
              <a:t>. BUT interpretable.</a:t>
            </a:r>
            <a:endParaRPr lang="en-DK" sz="2400" dirty="0">
              <a:effectLst/>
              <a:latin typeface="Montserrat" pitchFamily="2" charset="77"/>
              <a:ea typeface="Times New Roman" panose="02020603050405020304" pitchFamily="18" charset="0"/>
            </a:endParaRPr>
          </a:p>
        </p:txBody>
      </p:sp>
      <p:sp>
        <p:nvSpPr>
          <p:cNvPr id="35" name="TextBox 12">
            <a:extLst>
              <a:ext uri="{FF2B5EF4-FFF2-40B4-BE49-F238E27FC236}">
                <a16:creationId xmlns:a16="http://schemas.microsoft.com/office/drawing/2014/main" id="{FBBD09A0-5008-D303-3B1C-C34F8951916F}"/>
              </a:ext>
            </a:extLst>
          </p:cNvPr>
          <p:cNvSpPr txBox="1"/>
          <p:nvPr/>
        </p:nvSpPr>
        <p:spPr>
          <a:xfrm>
            <a:off x="4267200" y="1080000"/>
            <a:ext cx="9296400" cy="952953"/>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404040"/>
                </a:solidFill>
                <a:latin typeface="Montserrat" pitchFamily="2" charset="77"/>
              </a:rPr>
              <a:t>DATA SCIENCE ANALYSIS</a:t>
            </a:r>
          </a:p>
        </p:txBody>
      </p:sp>
      <p:grpSp>
        <p:nvGrpSpPr>
          <p:cNvPr id="47" name="Group 46">
            <a:extLst>
              <a:ext uri="{FF2B5EF4-FFF2-40B4-BE49-F238E27FC236}">
                <a16:creationId xmlns:a16="http://schemas.microsoft.com/office/drawing/2014/main" id="{2443EFB4-EC0C-1DC9-06DE-C9535C89CB9B}"/>
              </a:ext>
            </a:extLst>
          </p:cNvPr>
          <p:cNvGrpSpPr/>
          <p:nvPr/>
        </p:nvGrpSpPr>
        <p:grpSpPr>
          <a:xfrm>
            <a:off x="694287" y="2808433"/>
            <a:ext cx="7370092" cy="6762905"/>
            <a:chOff x="859509" y="3177764"/>
            <a:chExt cx="7370092" cy="6762905"/>
          </a:xfrm>
        </p:grpSpPr>
        <p:sp>
          <p:nvSpPr>
            <p:cNvPr id="42" name="Freeform 13">
              <a:extLst>
                <a:ext uri="{FF2B5EF4-FFF2-40B4-BE49-F238E27FC236}">
                  <a16:creationId xmlns:a16="http://schemas.microsoft.com/office/drawing/2014/main" id="{95DD5621-3C67-8CE6-4E43-A7D05CF6F647}"/>
                </a:ext>
              </a:extLst>
            </p:cNvPr>
            <p:cNvSpPr>
              <a:spLocks noChangeAspect="1"/>
            </p:cNvSpPr>
            <p:nvPr/>
          </p:nvSpPr>
          <p:spPr>
            <a:xfrm>
              <a:off x="859509" y="3177764"/>
              <a:ext cx="6762905" cy="6762905"/>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chemeClr val="tx1">
                <a:alpha val="10296"/>
              </a:schemeClr>
            </a:solidFill>
            <a:ln w="19050">
              <a:solidFill>
                <a:srgbClr val="3B4A52">
                  <a:alpha val="60000"/>
                </a:srgbClr>
              </a:solidFill>
            </a:ln>
          </p:spPr>
          <p:txBody>
            <a:bodyPr/>
            <a:lstStyle/>
            <a:p>
              <a:endParaRPr lang="en-DK" dirty="0"/>
            </a:p>
          </p:txBody>
        </p:sp>
        <p:sp>
          <p:nvSpPr>
            <p:cNvPr id="31" name="TextBox 8">
              <a:extLst>
                <a:ext uri="{FF2B5EF4-FFF2-40B4-BE49-F238E27FC236}">
                  <a16:creationId xmlns:a16="http://schemas.microsoft.com/office/drawing/2014/main" id="{B7ED4B62-5646-5CAE-0774-55633811EA4A}"/>
                </a:ext>
              </a:extLst>
            </p:cNvPr>
            <p:cNvSpPr txBox="1"/>
            <p:nvPr/>
          </p:nvSpPr>
          <p:spPr>
            <a:xfrm>
              <a:off x="4435370" y="5960517"/>
              <a:ext cx="3580375" cy="3735295"/>
            </a:xfrm>
            <a:prstGeom prst="rect">
              <a:avLst/>
            </a:prstGeom>
          </p:spPr>
          <p:txBody>
            <a:bodyPr lIns="50800" tIns="50800" rIns="50800" bIns="50800" rtlCol="0" anchor="ctr"/>
            <a:lstStyle/>
            <a:p>
              <a:pPr marL="0" lvl="0" indent="0" algn="ctr">
                <a:lnSpc>
                  <a:spcPts val="2969"/>
                </a:lnSpc>
                <a:spcBef>
                  <a:spcPct val="0"/>
                </a:spcBef>
              </a:pPr>
              <a:endParaRPr/>
            </a:p>
          </p:txBody>
        </p:sp>
        <p:sp>
          <p:nvSpPr>
            <p:cNvPr id="33" name="Freeform 13">
              <a:extLst>
                <a:ext uri="{FF2B5EF4-FFF2-40B4-BE49-F238E27FC236}">
                  <a16:creationId xmlns:a16="http://schemas.microsoft.com/office/drawing/2014/main" id="{7ABC0E83-9441-5369-53F7-A4D9DC31D7A1}"/>
                </a:ext>
              </a:extLst>
            </p:cNvPr>
            <p:cNvSpPr>
              <a:spLocks noChangeAspect="1"/>
            </p:cNvSpPr>
            <p:nvPr/>
          </p:nvSpPr>
          <p:spPr>
            <a:xfrm>
              <a:off x="3318629" y="4202912"/>
              <a:ext cx="4067645" cy="4068415"/>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D2B4">
                <a:alpha val="60000"/>
              </a:srgbClr>
            </a:solidFill>
            <a:ln w="19050">
              <a:solidFill>
                <a:srgbClr val="3B4A52">
                  <a:alpha val="60000"/>
                </a:srgbClr>
              </a:solidFill>
            </a:ln>
          </p:spPr>
          <p:txBody>
            <a:bodyPr/>
            <a:lstStyle/>
            <a:p>
              <a:endParaRPr lang="en-DK" dirty="0"/>
            </a:p>
          </p:txBody>
        </p:sp>
        <p:sp>
          <p:nvSpPr>
            <p:cNvPr id="34" name="TextBox 14">
              <a:extLst>
                <a:ext uri="{FF2B5EF4-FFF2-40B4-BE49-F238E27FC236}">
                  <a16:creationId xmlns:a16="http://schemas.microsoft.com/office/drawing/2014/main" id="{D73C5DF1-6A54-6728-7808-08266946AFDE}"/>
                </a:ext>
              </a:extLst>
            </p:cNvPr>
            <p:cNvSpPr txBox="1"/>
            <p:nvPr/>
          </p:nvSpPr>
          <p:spPr>
            <a:xfrm>
              <a:off x="3248095" y="4365282"/>
              <a:ext cx="3596423" cy="3676373"/>
            </a:xfrm>
            <a:prstGeom prst="rect">
              <a:avLst/>
            </a:prstGeom>
          </p:spPr>
          <p:txBody>
            <a:bodyPr lIns="50800" tIns="50800" rIns="50800" bIns="50800" rtlCol="0" anchor="ctr"/>
            <a:lstStyle/>
            <a:p>
              <a:pPr algn="ctr">
                <a:lnSpc>
                  <a:spcPts val="2969"/>
                </a:lnSpc>
              </a:pPr>
              <a:endParaRPr/>
            </a:p>
          </p:txBody>
        </p:sp>
        <p:sp>
          <p:nvSpPr>
            <p:cNvPr id="26" name="Freeform 10">
              <a:extLst>
                <a:ext uri="{FF2B5EF4-FFF2-40B4-BE49-F238E27FC236}">
                  <a16:creationId xmlns:a16="http://schemas.microsoft.com/office/drawing/2014/main" id="{E7F82D78-29B6-F61B-D6D2-6C899BAC0FA8}"/>
                </a:ext>
              </a:extLst>
            </p:cNvPr>
            <p:cNvSpPr>
              <a:spLocks noChangeAspect="1"/>
            </p:cNvSpPr>
            <p:nvPr/>
          </p:nvSpPr>
          <p:spPr>
            <a:xfrm>
              <a:off x="1996553" y="5725252"/>
              <a:ext cx="4068425" cy="4068416"/>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AC4F8">
                <a:alpha val="60000"/>
              </a:srgbClr>
            </a:solidFill>
            <a:ln w="19050">
              <a:solidFill>
                <a:srgbClr val="3B4A52">
                  <a:alpha val="60000"/>
                </a:srgbClr>
              </a:solidFill>
            </a:ln>
          </p:spPr>
          <p:txBody>
            <a:bodyPr/>
            <a:lstStyle/>
            <a:p>
              <a:endParaRPr lang="en-DK" dirty="0"/>
            </a:p>
          </p:txBody>
        </p:sp>
        <p:sp>
          <p:nvSpPr>
            <p:cNvPr id="27" name="TextBox 11">
              <a:extLst>
                <a:ext uri="{FF2B5EF4-FFF2-40B4-BE49-F238E27FC236}">
                  <a16:creationId xmlns:a16="http://schemas.microsoft.com/office/drawing/2014/main" id="{989B59C9-1AF1-5E5A-AE1F-B8CC7686D559}"/>
                </a:ext>
              </a:extLst>
            </p:cNvPr>
            <p:cNvSpPr txBox="1"/>
            <p:nvPr/>
          </p:nvSpPr>
          <p:spPr>
            <a:xfrm>
              <a:off x="1723771" y="5752939"/>
              <a:ext cx="3596425" cy="3735295"/>
            </a:xfrm>
            <a:prstGeom prst="rect">
              <a:avLst/>
            </a:prstGeom>
          </p:spPr>
          <p:txBody>
            <a:bodyPr lIns="50800" tIns="50800" rIns="50800" bIns="50800" rtlCol="0" anchor="ctr"/>
            <a:lstStyle/>
            <a:p>
              <a:pPr marL="0" lvl="0" indent="0" algn="ctr">
                <a:lnSpc>
                  <a:spcPts val="2969"/>
                </a:lnSpc>
                <a:spcBef>
                  <a:spcPct val="0"/>
                </a:spcBef>
              </a:pPr>
              <a:endParaRPr/>
            </a:p>
          </p:txBody>
        </p:sp>
        <p:sp>
          <p:nvSpPr>
            <p:cNvPr id="10" name="TextBox 21">
              <a:extLst>
                <a:ext uri="{FF2B5EF4-FFF2-40B4-BE49-F238E27FC236}">
                  <a16:creationId xmlns:a16="http://schemas.microsoft.com/office/drawing/2014/main" id="{55AE4A50-5702-AD25-E8AB-EB39FDD1B5D1}"/>
                </a:ext>
              </a:extLst>
            </p:cNvPr>
            <p:cNvSpPr txBox="1"/>
            <p:nvPr/>
          </p:nvSpPr>
          <p:spPr>
            <a:xfrm>
              <a:off x="3318508" y="4421515"/>
              <a:ext cx="3109605" cy="408015"/>
            </a:xfrm>
            <a:prstGeom prst="rect">
              <a:avLst/>
            </a:prstGeom>
          </p:spPr>
          <p:txBody>
            <a:bodyPr wrap="square" lIns="0" tIns="0" rIns="0" bIns="0" rtlCol="0" anchor="t">
              <a:spAutoFit/>
            </a:bodyPr>
            <a:lstStyle/>
            <a:p>
              <a:pPr algn="ctr">
                <a:lnSpc>
                  <a:spcPts val="3359"/>
                </a:lnSpc>
                <a:spcBef>
                  <a:spcPct val="0"/>
                </a:spcBef>
              </a:pPr>
              <a:endParaRPr lang="en-US" sz="2400" b="1" spc="144" dirty="0">
                <a:solidFill>
                  <a:srgbClr val="404040"/>
                </a:solidFill>
                <a:latin typeface="Montserrat" pitchFamily="2" charset="77"/>
              </a:endParaRPr>
            </a:p>
          </p:txBody>
        </p:sp>
        <p:sp>
          <p:nvSpPr>
            <p:cNvPr id="12" name="TextBox 22">
              <a:extLst>
                <a:ext uri="{FF2B5EF4-FFF2-40B4-BE49-F238E27FC236}">
                  <a16:creationId xmlns:a16="http://schemas.microsoft.com/office/drawing/2014/main" id="{B77571B3-F7A4-4EDC-3D40-3D3E9423B01B}"/>
                </a:ext>
              </a:extLst>
            </p:cNvPr>
            <p:cNvSpPr txBox="1"/>
            <p:nvPr/>
          </p:nvSpPr>
          <p:spPr>
            <a:xfrm>
              <a:off x="2845148" y="8705427"/>
              <a:ext cx="2213617" cy="402995"/>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STATISTICS</a:t>
              </a:r>
            </a:p>
          </p:txBody>
        </p:sp>
        <p:sp>
          <p:nvSpPr>
            <p:cNvPr id="13" name="TextBox 23">
              <a:extLst>
                <a:ext uri="{FF2B5EF4-FFF2-40B4-BE49-F238E27FC236}">
                  <a16:creationId xmlns:a16="http://schemas.microsoft.com/office/drawing/2014/main" id="{91E477E6-C3BA-ABD3-0EB5-755DD96DBC3C}"/>
                </a:ext>
              </a:extLst>
            </p:cNvPr>
            <p:cNvSpPr txBox="1"/>
            <p:nvPr/>
          </p:nvSpPr>
          <p:spPr>
            <a:xfrm>
              <a:off x="5317184" y="6811043"/>
              <a:ext cx="2912417" cy="408015"/>
            </a:xfrm>
            <a:prstGeom prst="rect">
              <a:avLst/>
            </a:prstGeom>
          </p:spPr>
          <p:txBody>
            <a:bodyPr wrap="square" lIns="0" tIns="0" rIns="0" bIns="0" rtlCol="0" anchor="t">
              <a:spAutoFit/>
            </a:bodyPr>
            <a:lstStyle/>
            <a:p>
              <a:pPr marL="0" lvl="0" indent="0" algn="ctr">
                <a:lnSpc>
                  <a:spcPts val="3359"/>
                </a:lnSpc>
                <a:spcBef>
                  <a:spcPct val="0"/>
                </a:spcBef>
              </a:pPr>
              <a:endParaRPr lang="en-US" sz="2400" b="1" spc="144" dirty="0">
                <a:solidFill>
                  <a:srgbClr val="404040"/>
                </a:solidFill>
                <a:latin typeface="Montserrat" pitchFamily="2" charset="77"/>
              </a:endParaRPr>
            </a:p>
          </p:txBody>
        </p:sp>
        <p:sp>
          <p:nvSpPr>
            <p:cNvPr id="14" name="TextBox 31">
              <a:extLst>
                <a:ext uri="{FF2B5EF4-FFF2-40B4-BE49-F238E27FC236}">
                  <a16:creationId xmlns:a16="http://schemas.microsoft.com/office/drawing/2014/main" id="{4F53E6B6-969A-9B81-EF55-C9CAD37472DC}"/>
                </a:ext>
              </a:extLst>
            </p:cNvPr>
            <p:cNvSpPr txBox="1"/>
            <p:nvPr/>
          </p:nvSpPr>
          <p:spPr>
            <a:xfrm>
              <a:off x="3168033" y="4064221"/>
              <a:ext cx="2958760" cy="3086783"/>
            </a:xfrm>
            <a:prstGeom prst="rect">
              <a:avLst/>
            </a:prstGeom>
          </p:spPr>
          <p:txBody>
            <a:bodyPr lIns="50800" tIns="50800" rIns="50800" bIns="50800" rtlCol="0" anchor="ctr"/>
            <a:lstStyle/>
            <a:p>
              <a:pPr algn="ctr">
                <a:lnSpc>
                  <a:spcPts val="2969"/>
                </a:lnSpc>
              </a:pPr>
              <a:endParaRPr/>
            </a:p>
          </p:txBody>
        </p:sp>
        <p:sp>
          <p:nvSpPr>
            <p:cNvPr id="21" name="TextBox 21">
              <a:extLst>
                <a:ext uri="{FF2B5EF4-FFF2-40B4-BE49-F238E27FC236}">
                  <a16:creationId xmlns:a16="http://schemas.microsoft.com/office/drawing/2014/main" id="{C3601660-2B76-0074-7E65-19261FDEEB40}"/>
                </a:ext>
              </a:extLst>
            </p:cNvPr>
            <p:cNvSpPr txBox="1"/>
            <p:nvPr/>
          </p:nvSpPr>
          <p:spPr>
            <a:xfrm>
              <a:off x="3285144" y="6711433"/>
              <a:ext cx="2823678" cy="553998"/>
            </a:xfrm>
            <a:prstGeom prst="rect">
              <a:avLst/>
            </a:prstGeom>
          </p:spPr>
          <p:txBody>
            <a:bodyPr wrap="square" lIns="0" tIns="0" rIns="0" bIns="0" rtlCol="0" anchor="t">
              <a:spAutoFit/>
            </a:bodyPr>
            <a:lstStyle/>
            <a:p>
              <a:pPr algn="ctr">
                <a:spcBef>
                  <a:spcPct val="0"/>
                </a:spcBef>
              </a:pPr>
              <a:r>
                <a:rPr lang="en-US" b="1" spc="144" dirty="0">
                  <a:solidFill>
                    <a:srgbClr val="404040"/>
                  </a:solidFill>
                  <a:latin typeface="Montserrat" pitchFamily="2" charset="77"/>
                </a:rPr>
                <a:t>2. PREDICTION/ CLASSIFICATION</a:t>
              </a:r>
            </a:p>
          </p:txBody>
        </p:sp>
        <p:sp>
          <p:nvSpPr>
            <p:cNvPr id="36" name="TextBox 22">
              <a:extLst>
                <a:ext uri="{FF2B5EF4-FFF2-40B4-BE49-F238E27FC236}">
                  <a16:creationId xmlns:a16="http://schemas.microsoft.com/office/drawing/2014/main" id="{07A621BB-2603-052E-82E6-CB165CC6C89E}"/>
                </a:ext>
              </a:extLst>
            </p:cNvPr>
            <p:cNvSpPr txBox="1"/>
            <p:nvPr/>
          </p:nvSpPr>
          <p:spPr>
            <a:xfrm>
              <a:off x="4095296" y="4518525"/>
              <a:ext cx="2514310" cy="790150"/>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MACHINE LEARNING</a:t>
              </a:r>
            </a:p>
          </p:txBody>
        </p:sp>
        <p:sp>
          <p:nvSpPr>
            <p:cNvPr id="37" name="TextBox 21">
              <a:extLst>
                <a:ext uri="{FF2B5EF4-FFF2-40B4-BE49-F238E27FC236}">
                  <a16:creationId xmlns:a16="http://schemas.microsoft.com/office/drawing/2014/main" id="{8B4C3E9C-EC4D-7146-6714-AA27019698AC}"/>
                </a:ext>
              </a:extLst>
            </p:cNvPr>
            <p:cNvSpPr txBox="1"/>
            <p:nvPr/>
          </p:nvSpPr>
          <p:spPr>
            <a:xfrm>
              <a:off x="2070222" y="7798831"/>
              <a:ext cx="2045486" cy="553998"/>
            </a:xfrm>
            <a:prstGeom prst="rect">
              <a:avLst/>
            </a:prstGeom>
          </p:spPr>
          <p:txBody>
            <a:bodyPr wrap="square" lIns="0" tIns="0" rIns="0" bIns="0" rtlCol="0" anchor="t">
              <a:spAutoFit/>
            </a:bodyPr>
            <a:lstStyle/>
            <a:p>
              <a:pPr algn="ctr">
                <a:spcBef>
                  <a:spcPct val="0"/>
                </a:spcBef>
              </a:pPr>
              <a:r>
                <a:rPr lang="en-US" b="1" spc="144" dirty="0">
                  <a:solidFill>
                    <a:srgbClr val="404040"/>
                  </a:solidFill>
                  <a:latin typeface="Montserrat" pitchFamily="2" charset="77"/>
                </a:rPr>
                <a:t>1. HYPOTHESIS TESTING</a:t>
              </a:r>
            </a:p>
          </p:txBody>
        </p:sp>
        <p:sp>
          <p:nvSpPr>
            <p:cNvPr id="44" name="TextBox 22">
              <a:extLst>
                <a:ext uri="{FF2B5EF4-FFF2-40B4-BE49-F238E27FC236}">
                  <a16:creationId xmlns:a16="http://schemas.microsoft.com/office/drawing/2014/main" id="{C54C9B8A-7E2F-469B-53EF-4A9726CF1E15}"/>
                </a:ext>
              </a:extLst>
            </p:cNvPr>
            <p:cNvSpPr txBox="1"/>
            <p:nvPr/>
          </p:nvSpPr>
          <p:spPr>
            <a:xfrm>
              <a:off x="1220641" y="4921257"/>
              <a:ext cx="2213617" cy="790150"/>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DATA SCIENCE</a:t>
              </a:r>
            </a:p>
          </p:txBody>
        </p:sp>
      </p:grpSp>
      <p:sp>
        <p:nvSpPr>
          <p:cNvPr id="3" name="TextBox 2">
            <a:extLst>
              <a:ext uri="{FF2B5EF4-FFF2-40B4-BE49-F238E27FC236}">
                <a16:creationId xmlns:a16="http://schemas.microsoft.com/office/drawing/2014/main" id="{4302F274-5AAB-ADF9-A431-605A1EFAC774}"/>
              </a:ext>
            </a:extLst>
          </p:cNvPr>
          <p:cNvSpPr txBox="1"/>
          <p:nvPr/>
        </p:nvSpPr>
        <p:spPr>
          <a:xfrm>
            <a:off x="8426265" y="9709740"/>
            <a:ext cx="9144000" cy="276999"/>
          </a:xfrm>
          <a:prstGeom prst="rect">
            <a:avLst/>
          </a:prstGeom>
          <a:noFill/>
        </p:spPr>
        <p:txBody>
          <a:bodyPr wrap="square">
            <a:spAutoFit/>
          </a:bodyPr>
          <a:lstStyle/>
          <a:p>
            <a:r>
              <a:rPr lang="en-GB" sz="1200" dirty="0">
                <a:latin typeface="Montserrat" pitchFamily="2" charset="77"/>
              </a:rPr>
              <a:t>[1] </a:t>
            </a:r>
            <a:r>
              <a:rPr lang="en-GB" sz="1200" dirty="0" err="1">
                <a:latin typeface="Montserrat" pitchFamily="2" charset="77"/>
              </a:rPr>
              <a:t>Bzdok</a:t>
            </a:r>
            <a:r>
              <a:rPr lang="en-GB" sz="1200" dirty="0">
                <a:latin typeface="Montserrat" pitchFamily="2" charset="77"/>
              </a:rPr>
              <a:t>, D., Altman, N. &amp; </a:t>
            </a:r>
            <a:r>
              <a:rPr lang="en-GB" sz="1200" dirty="0" err="1">
                <a:latin typeface="Montserrat" pitchFamily="2" charset="77"/>
              </a:rPr>
              <a:t>Krzywinski</a:t>
            </a:r>
            <a:r>
              <a:rPr lang="en-GB" sz="1200" dirty="0">
                <a:latin typeface="Montserrat" pitchFamily="2" charset="77"/>
              </a:rPr>
              <a:t>, M. Statistics versus machine learning. </a:t>
            </a:r>
            <a:r>
              <a:rPr lang="en-GB" sz="1200" i="1" dirty="0">
                <a:latin typeface="Montserrat" pitchFamily="2" charset="77"/>
              </a:rPr>
              <a:t>Nat Methods</a:t>
            </a:r>
            <a:r>
              <a:rPr lang="en-GB" sz="1200" dirty="0">
                <a:latin typeface="Montserrat" pitchFamily="2" charset="77"/>
              </a:rPr>
              <a:t> </a:t>
            </a:r>
            <a:r>
              <a:rPr lang="en-GB" sz="1200" b="1" dirty="0">
                <a:latin typeface="Montserrat" pitchFamily="2" charset="77"/>
              </a:rPr>
              <a:t>15</a:t>
            </a:r>
            <a:r>
              <a:rPr lang="en-GB" sz="1200" dirty="0">
                <a:latin typeface="Montserrat" pitchFamily="2" charset="77"/>
              </a:rPr>
              <a:t>, 233–234 (2018). </a:t>
            </a:r>
          </a:p>
        </p:txBody>
      </p:sp>
      <p:sp>
        <p:nvSpPr>
          <p:cNvPr id="2" name="TextBox 1">
            <a:extLst>
              <a:ext uri="{FF2B5EF4-FFF2-40B4-BE49-F238E27FC236}">
                <a16:creationId xmlns:a16="http://schemas.microsoft.com/office/drawing/2014/main" id="{2F102B2E-27B7-D185-7CA2-A792DBBFE8B2}"/>
              </a:ext>
            </a:extLst>
          </p:cNvPr>
          <p:cNvSpPr txBox="1"/>
          <p:nvPr/>
        </p:nvSpPr>
        <p:spPr>
          <a:xfrm>
            <a:off x="4495800" y="5182969"/>
            <a:ext cx="2679052" cy="646331"/>
          </a:xfrm>
          <a:prstGeom prst="rect">
            <a:avLst/>
          </a:prstGeom>
          <a:noFill/>
        </p:spPr>
        <p:txBody>
          <a:bodyPr wrap="square">
            <a:spAutoFit/>
          </a:bodyPr>
          <a:lstStyle/>
          <a:p>
            <a:pPr marL="0" lvl="0" indent="0" algn="ctr">
              <a:spcBef>
                <a:spcPct val="0"/>
              </a:spcBef>
            </a:pPr>
            <a:r>
              <a:rPr lang="en-US" sz="1800" b="1" spc="144" dirty="0">
                <a:solidFill>
                  <a:srgbClr val="404040"/>
                </a:solidFill>
                <a:latin typeface="Montserrat" pitchFamily="2" charset="77"/>
              </a:rPr>
              <a:t>3. UNSUPERVISED LEARNING</a:t>
            </a:r>
          </a:p>
        </p:txBody>
      </p:sp>
    </p:spTree>
    <p:extLst>
      <p:ext uri="{BB962C8B-B14F-4D97-AF65-F5344CB8AC3E}">
        <p14:creationId xmlns:p14="http://schemas.microsoft.com/office/powerpoint/2010/main" val="7342809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Freeform 4">
            <a:extLst>
              <a:ext uri="{FF2B5EF4-FFF2-40B4-BE49-F238E27FC236}">
                <a16:creationId xmlns:a16="http://schemas.microsoft.com/office/drawing/2014/main" id="{78C9D430-6BCB-1211-53E9-4C53F731D7DF}"/>
              </a:ext>
            </a:extLst>
          </p:cNvPr>
          <p:cNvSpPr/>
          <p:nvPr/>
        </p:nvSpPr>
        <p:spPr>
          <a:xfrm flipV="1">
            <a:off x="0" y="784470"/>
            <a:ext cx="18288000" cy="152646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20" name="Picture 19" descr="A blue and black logo&#10;&#10;Description automatically generated">
            <a:extLst>
              <a:ext uri="{FF2B5EF4-FFF2-40B4-BE49-F238E27FC236}">
                <a16:creationId xmlns:a16="http://schemas.microsoft.com/office/drawing/2014/main" id="{55CDC51D-FFA6-F7AB-80FB-D2ABBA8B6593}"/>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32" name="TextBox 31">
            <a:extLst>
              <a:ext uri="{FF2B5EF4-FFF2-40B4-BE49-F238E27FC236}">
                <a16:creationId xmlns:a16="http://schemas.microsoft.com/office/drawing/2014/main" id="{112A7075-2C88-8741-7EB7-9713468CAFDE}"/>
              </a:ext>
            </a:extLst>
          </p:cNvPr>
          <p:cNvSpPr txBox="1"/>
          <p:nvPr/>
        </p:nvSpPr>
        <p:spPr>
          <a:xfrm>
            <a:off x="8034606" y="2952747"/>
            <a:ext cx="9338994" cy="6123792"/>
          </a:xfrm>
          <a:prstGeom prst="rect">
            <a:avLst/>
          </a:prstGeom>
          <a:noFill/>
        </p:spPr>
        <p:txBody>
          <a:bodyPr wrap="square">
            <a:spAutoFit/>
          </a:bodyPr>
          <a:lstStyle/>
          <a:p>
            <a:pPr>
              <a:lnSpc>
                <a:spcPct val="150000"/>
              </a:lnSpc>
            </a:pPr>
            <a:r>
              <a:rPr lang="en-DK" sz="2400" b="1" dirty="0">
                <a:effectLst/>
                <a:latin typeface="Montserrat" pitchFamily="2" charset="77"/>
                <a:ea typeface="Times New Roman" panose="02020603050405020304" pitchFamily="18" charset="0"/>
              </a:rPr>
              <a:t>MACHINE LEARNING:</a:t>
            </a:r>
            <a:r>
              <a:rPr lang="en-DK" sz="2400" dirty="0">
                <a:effectLst/>
                <a:latin typeface="Montserrat" pitchFamily="2" charset="77"/>
                <a:ea typeface="Times New Roman" panose="02020603050405020304" pitchFamily="18" charset="0"/>
              </a:rPr>
              <a:t> </a:t>
            </a:r>
          </a:p>
          <a:p>
            <a:pPr marL="342900" indent="-342900">
              <a:lnSpc>
                <a:spcPct val="150000"/>
              </a:lnSpc>
              <a:buFont typeface="Arial" panose="020B0604020202020204" pitchFamily="34" charset="0"/>
              <a:buChar char="•"/>
            </a:pPr>
            <a:r>
              <a:rPr lang="en-DK" sz="2400" dirty="0">
                <a:effectLst/>
                <a:latin typeface="Montserrat" pitchFamily="2" charset="77"/>
                <a:ea typeface="Times New Roman" panose="02020603050405020304" pitchFamily="18" charset="0"/>
              </a:rPr>
              <a:t>Purpose is prediction/classification</a:t>
            </a:r>
            <a:r>
              <a:rPr lang="en-US" sz="2400" dirty="0">
                <a:effectLst/>
                <a:latin typeface="Montserrat" pitchFamily="2" charset="77"/>
                <a:ea typeface="Times New Roman" panose="02020603050405020304" pitchFamily="18" charset="0"/>
              </a:rPr>
              <a:t>, </a:t>
            </a:r>
            <a:r>
              <a:rPr lang="en-US" sz="2400" dirty="0">
                <a:latin typeface="Montserrat" pitchFamily="2" charset="77"/>
                <a:ea typeface="Times New Roman" panose="02020603050405020304" pitchFamily="18" charset="0"/>
              </a:rPr>
              <a:t>finding</a:t>
            </a:r>
            <a:r>
              <a:rPr lang="en-US" sz="2400" dirty="0">
                <a:effectLst/>
                <a:latin typeface="Montserrat" pitchFamily="2" charset="77"/>
                <a:ea typeface="Times New Roman" panose="02020603050405020304" pitchFamily="18" charset="0"/>
              </a:rPr>
              <a:t> </a:t>
            </a:r>
            <a:r>
              <a:rPr lang="en-DK" sz="2400" dirty="0">
                <a:effectLst/>
                <a:latin typeface="Montserrat" pitchFamily="2" charset="77"/>
                <a:ea typeface="Times New Roman" panose="02020603050405020304" pitchFamily="18" charset="0"/>
              </a:rPr>
              <a:t>patterns in </a:t>
            </a:r>
            <a:r>
              <a:rPr lang="en-US" sz="2400" dirty="0">
                <a:effectLst/>
                <a:latin typeface="Montserrat" pitchFamily="2" charset="77"/>
                <a:ea typeface="Times New Roman" panose="02020603050405020304" pitchFamily="18" charset="0"/>
              </a:rPr>
              <a:t>large</a:t>
            </a:r>
            <a:r>
              <a:rPr lang="en-DK" sz="2400" dirty="0">
                <a:effectLst/>
                <a:latin typeface="Montserrat" pitchFamily="2" charset="77"/>
                <a:ea typeface="Times New Roman" panose="02020603050405020304" pitchFamily="18" charset="0"/>
              </a:rPr>
              <a:t> dat</a:t>
            </a:r>
            <a:r>
              <a:rPr lang="en-US" sz="2400" dirty="0">
                <a:effectLst/>
                <a:latin typeface="Montserrat" pitchFamily="2" charset="77"/>
                <a:ea typeface="Times New Roman" panose="02020603050405020304" pitchFamily="18" charset="0"/>
              </a:rPr>
              <a:t>a</a:t>
            </a:r>
            <a:endParaRPr lang="en-DK" sz="2400" dirty="0">
              <a:latin typeface="Montserrat" pitchFamily="2" charset="77"/>
              <a:ea typeface="Times New Roman" panose="02020603050405020304" pitchFamily="18" charset="0"/>
            </a:endParaRPr>
          </a:p>
          <a:p>
            <a:pPr>
              <a:lnSpc>
                <a:spcPct val="150000"/>
              </a:lnSpc>
            </a:pPr>
            <a:r>
              <a:rPr lang="en-DK" sz="2400" dirty="0">
                <a:effectLst/>
                <a:latin typeface="Montserrat" pitchFamily="2" charset="77"/>
                <a:ea typeface="Times New Roman" panose="02020603050405020304" pitchFamily="18" charset="0"/>
              </a:rPr>
              <a:t> </a:t>
            </a:r>
          </a:p>
          <a:p>
            <a:pPr marL="342900" indent="-342900">
              <a:lnSpc>
                <a:spcPct val="150000"/>
              </a:lnSpc>
              <a:buFont typeface="Arial" panose="020B0604020202020204" pitchFamily="34" charset="0"/>
              <a:buChar char="•"/>
            </a:pPr>
            <a:r>
              <a:rPr lang="en-DK" sz="2400" dirty="0">
                <a:latin typeface="Montserrat" pitchFamily="2" charset="77"/>
                <a:ea typeface="Times New Roman" panose="02020603050405020304" pitchFamily="18" charset="0"/>
              </a:rPr>
              <a:t>Makes </a:t>
            </a:r>
            <a:r>
              <a:rPr lang="en-DK" sz="2400" dirty="0">
                <a:effectLst/>
                <a:latin typeface="Montserrat" pitchFamily="2" charset="77"/>
                <a:ea typeface="Times New Roman" panose="02020603050405020304" pitchFamily="18" charset="0"/>
              </a:rPr>
              <a:t>minimal assumptions about the data </a:t>
            </a:r>
          </a:p>
          <a:p>
            <a:pPr>
              <a:lnSpc>
                <a:spcPct val="150000"/>
              </a:lnSpc>
            </a:pPr>
            <a:endParaRPr lang="en-DK" sz="2400" dirty="0">
              <a:latin typeface="Montserrat" pitchFamily="2" charset="77"/>
              <a:ea typeface="Times New Roman" panose="02020603050405020304" pitchFamily="18" charset="0"/>
            </a:endParaRPr>
          </a:p>
          <a:p>
            <a:pPr marL="342900" indent="-342900">
              <a:lnSpc>
                <a:spcPct val="150000"/>
              </a:lnSpc>
              <a:buFont typeface="Arial" panose="020B0604020202020204" pitchFamily="34" charset="0"/>
              <a:buChar char="•"/>
            </a:pPr>
            <a:r>
              <a:rPr lang="en-US" sz="2400" dirty="0">
                <a:latin typeface="Montserrat" pitchFamily="2" charset="77"/>
                <a:ea typeface="Times New Roman" panose="02020603050405020304" pitchFamily="18" charset="0"/>
              </a:rPr>
              <a:t>When the </a:t>
            </a:r>
            <a:r>
              <a:rPr lang="en-DK" sz="2400" dirty="0">
                <a:effectLst/>
                <a:latin typeface="Montserrat" pitchFamily="2" charset="77"/>
                <a:ea typeface="Times New Roman" panose="02020603050405020304" pitchFamily="18" charset="0"/>
              </a:rPr>
              <a:t>number of input variables exceed observation</a:t>
            </a:r>
          </a:p>
          <a:p>
            <a:pPr marL="342900" indent="-342900">
              <a:lnSpc>
                <a:spcPct val="150000"/>
              </a:lnSpc>
              <a:buFont typeface="Arial" panose="020B0604020202020204" pitchFamily="34" charset="0"/>
              <a:buChar char="•"/>
            </a:pPr>
            <a:r>
              <a:rPr lang="en-DK" sz="2400" dirty="0">
                <a:latin typeface="Montserrat" pitchFamily="2" charset="77"/>
                <a:ea typeface="Times New Roman" panose="02020603050405020304" pitchFamily="18" charset="0"/>
              </a:rPr>
              <a:t>Appropriate for </a:t>
            </a:r>
            <a:r>
              <a:rPr lang="en-DK" sz="2400" dirty="0">
                <a:effectLst/>
                <a:latin typeface="Montserrat" pitchFamily="2" charset="77"/>
                <a:ea typeface="Times New Roman" panose="02020603050405020304" pitchFamily="18" charset="0"/>
              </a:rPr>
              <a:t>complicated nonlinear interactions </a:t>
            </a:r>
          </a:p>
          <a:p>
            <a:pPr marL="342900" indent="-342900">
              <a:lnSpc>
                <a:spcPct val="150000"/>
              </a:lnSpc>
              <a:buFont typeface="Arial" panose="020B0604020202020204" pitchFamily="34" charset="0"/>
              <a:buChar char="•"/>
            </a:pPr>
            <a:endParaRPr lang="en-GB" sz="2400" dirty="0">
              <a:latin typeface="Montserrat" pitchFamily="2" charset="77"/>
            </a:endParaRPr>
          </a:p>
          <a:p>
            <a:pPr marL="342900" indent="-342900">
              <a:lnSpc>
                <a:spcPct val="150000"/>
              </a:lnSpc>
              <a:buFont typeface="Arial" panose="020B0604020202020204" pitchFamily="34" charset="0"/>
              <a:buChar char="•"/>
            </a:pPr>
            <a:r>
              <a:rPr lang="en-GB" sz="2400" dirty="0">
                <a:latin typeface="Montserrat" pitchFamily="2" charset="77"/>
              </a:rPr>
              <a:t>Provide a degree of interpretability, but tends to sacrifice interpretability for predictive power</a:t>
            </a:r>
            <a:r>
              <a:rPr lang="en-GB" sz="1600" dirty="0">
                <a:latin typeface="Montserrat" pitchFamily="2" charset="77"/>
              </a:rPr>
              <a:t>[1].</a:t>
            </a:r>
            <a:endParaRPr lang="en-GB" sz="2400" dirty="0"/>
          </a:p>
        </p:txBody>
      </p:sp>
      <p:sp>
        <p:nvSpPr>
          <p:cNvPr id="35" name="TextBox 12">
            <a:extLst>
              <a:ext uri="{FF2B5EF4-FFF2-40B4-BE49-F238E27FC236}">
                <a16:creationId xmlns:a16="http://schemas.microsoft.com/office/drawing/2014/main" id="{FBBD09A0-5008-D303-3B1C-C34F8951916F}"/>
              </a:ext>
            </a:extLst>
          </p:cNvPr>
          <p:cNvSpPr txBox="1"/>
          <p:nvPr/>
        </p:nvSpPr>
        <p:spPr>
          <a:xfrm>
            <a:off x="4267200" y="1080000"/>
            <a:ext cx="9296400" cy="952953"/>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404040"/>
                </a:solidFill>
                <a:latin typeface="Montserrat" pitchFamily="2" charset="77"/>
              </a:rPr>
              <a:t>DATA SCIENCE ANALYSIS</a:t>
            </a:r>
          </a:p>
        </p:txBody>
      </p:sp>
      <p:sp>
        <p:nvSpPr>
          <p:cNvPr id="49" name="TextBox 48">
            <a:extLst>
              <a:ext uri="{FF2B5EF4-FFF2-40B4-BE49-F238E27FC236}">
                <a16:creationId xmlns:a16="http://schemas.microsoft.com/office/drawing/2014/main" id="{D868C197-C7C5-2FD9-EB93-7DF739AB9609}"/>
              </a:ext>
            </a:extLst>
          </p:cNvPr>
          <p:cNvSpPr txBox="1"/>
          <p:nvPr/>
        </p:nvSpPr>
        <p:spPr>
          <a:xfrm>
            <a:off x="8132103" y="9579856"/>
            <a:ext cx="9144000" cy="276999"/>
          </a:xfrm>
          <a:prstGeom prst="rect">
            <a:avLst/>
          </a:prstGeom>
          <a:noFill/>
        </p:spPr>
        <p:txBody>
          <a:bodyPr wrap="square">
            <a:spAutoFit/>
          </a:bodyPr>
          <a:lstStyle/>
          <a:p>
            <a:r>
              <a:rPr lang="en-GB" sz="1200" dirty="0">
                <a:latin typeface="Montserrat" pitchFamily="2" charset="77"/>
              </a:rPr>
              <a:t>[1] </a:t>
            </a:r>
            <a:r>
              <a:rPr lang="en-GB" sz="1200" dirty="0" err="1">
                <a:latin typeface="Montserrat" pitchFamily="2" charset="77"/>
              </a:rPr>
              <a:t>Bzdok</a:t>
            </a:r>
            <a:r>
              <a:rPr lang="en-GB" sz="1200" dirty="0">
                <a:latin typeface="Montserrat" pitchFamily="2" charset="77"/>
              </a:rPr>
              <a:t>, D., Altman, N. &amp; </a:t>
            </a:r>
            <a:r>
              <a:rPr lang="en-GB" sz="1200" dirty="0" err="1">
                <a:latin typeface="Montserrat" pitchFamily="2" charset="77"/>
              </a:rPr>
              <a:t>Krzywinski</a:t>
            </a:r>
            <a:r>
              <a:rPr lang="en-GB" sz="1200" dirty="0">
                <a:latin typeface="Montserrat" pitchFamily="2" charset="77"/>
              </a:rPr>
              <a:t>, M. Statistics versus machine learning. </a:t>
            </a:r>
            <a:r>
              <a:rPr lang="en-GB" sz="1200" i="1" dirty="0">
                <a:latin typeface="Montserrat" pitchFamily="2" charset="77"/>
              </a:rPr>
              <a:t>Nat Methods</a:t>
            </a:r>
            <a:r>
              <a:rPr lang="en-GB" sz="1200" dirty="0">
                <a:latin typeface="Montserrat" pitchFamily="2" charset="77"/>
              </a:rPr>
              <a:t> </a:t>
            </a:r>
            <a:r>
              <a:rPr lang="en-GB" sz="1200" b="1" dirty="0">
                <a:latin typeface="Montserrat" pitchFamily="2" charset="77"/>
              </a:rPr>
              <a:t>15</a:t>
            </a:r>
            <a:r>
              <a:rPr lang="en-GB" sz="1200" dirty="0">
                <a:latin typeface="Montserrat" pitchFamily="2" charset="77"/>
              </a:rPr>
              <a:t>, 233–234 (2018). </a:t>
            </a:r>
          </a:p>
        </p:txBody>
      </p:sp>
      <p:grpSp>
        <p:nvGrpSpPr>
          <p:cNvPr id="2" name="Group 1">
            <a:extLst>
              <a:ext uri="{FF2B5EF4-FFF2-40B4-BE49-F238E27FC236}">
                <a16:creationId xmlns:a16="http://schemas.microsoft.com/office/drawing/2014/main" id="{CCF74E1A-CFA7-C5C0-766E-407A511FF9F9}"/>
              </a:ext>
            </a:extLst>
          </p:cNvPr>
          <p:cNvGrpSpPr/>
          <p:nvPr/>
        </p:nvGrpSpPr>
        <p:grpSpPr>
          <a:xfrm>
            <a:off x="694287" y="2808433"/>
            <a:ext cx="7370092" cy="6762905"/>
            <a:chOff x="859509" y="3177764"/>
            <a:chExt cx="7370092" cy="6762905"/>
          </a:xfrm>
        </p:grpSpPr>
        <p:sp>
          <p:nvSpPr>
            <p:cNvPr id="4" name="Freeform 13">
              <a:extLst>
                <a:ext uri="{FF2B5EF4-FFF2-40B4-BE49-F238E27FC236}">
                  <a16:creationId xmlns:a16="http://schemas.microsoft.com/office/drawing/2014/main" id="{79CFDB91-AA01-DF38-0B2E-94445930FD53}"/>
                </a:ext>
              </a:extLst>
            </p:cNvPr>
            <p:cNvSpPr>
              <a:spLocks noChangeAspect="1"/>
            </p:cNvSpPr>
            <p:nvPr/>
          </p:nvSpPr>
          <p:spPr>
            <a:xfrm>
              <a:off x="859509" y="3177764"/>
              <a:ext cx="6762905" cy="6762905"/>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chemeClr val="tx1">
                <a:alpha val="10296"/>
              </a:schemeClr>
            </a:solidFill>
            <a:ln w="19050">
              <a:solidFill>
                <a:srgbClr val="3B4A52">
                  <a:alpha val="60000"/>
                </a:srgbClr>
              </a:solidFill>
            </a:ln>
          </p:spPr>
          <p:txBody>
            <a:bodyPr/>
            <a:lstStyle/>
            <a:p>
              <a:endParaRPr lang="en-DK" dirty="0"/>
            </a:p>
          </p:txBody>
        </p:sp>
        <p:sp>
          <p:nvSpPr>
            <p:cNvPr id="5" name="TextBox 8">
              <a:extLst>
                <a:ext uri="{FF2B5EF4-FFF2-40B4-BE49-F238E27FC236}">
                  <a16:creationId xmlns:a16="http://schemas.microsoft.com/office/drawing/2014/main" id="{54143B89-E3B1-6B17-0EB9-53F88CB5C15A}"/>
                </a:ext>
              </a:extLst>
            </p:cNvPr>
            <p:cNvSpPr txBox="1"/>
            <p:nvPr/>
          </p:nvSpPr>
          <p:spPr>
            <a:xfrm>
              <a:off x="4435370" y="5960517"/>
              <a:ext cx="3580375" cy="3735295"/>
            </a:xfrm>
            <a:prstGeom prst="rect">
              <a:avLst/>
            </a:prstGeom>
          </p:spPr>
          <p:txBody>
            <a:bodyPr lIns="50800" tIns="50800" rIns="50800" bIns="50800" rtlCol="0" anchor="ctr"/>
            <a:lstStyle/>
            <a:p>
              <a:pPr marL="0" lvl="0" indent="0" algn="ctr">
                <a:lnSpc>
                  <a:spcPts val="2969"/>
                </a:lnSpc>
                <a:spcBef>
                  <a:spcPct val="0"/>
                </a:spcBef>
              </a:pPr>
              <a:endParaRPr/>
            </a:p>
          </p:txBody>
        </p:sp>
        <p:sp>
          <p:nvSpPr>
            <p:cNvPr id="6" name="Freeform 13">
              <a:extLst>
                <a:ext uri="{FF2B5EF4-FFF2-40B4-BE49-F238E27FC236}">
                  <a16:creationId xmlns:a16="http://schemas.microsoft.com/office/drawing/2014/main" id="{58B8AEA4-7C05-9291-81EF-3DF429B79C55}"/>
                </a:ext>
              </a:extLst>
            </p:cNvPr>
            <p:cNvSpPr>
              <a:spLocks noChangeAspect="1"/>
            </p:cNvSpPr>
            <p:nvPr/>
          </p:nvSpPr>
          <p:spPr>
            <a:xfrm>
              <a:off x="3318629" y="4202912"/>
              <a:ext cx="4067645" cy="4068415"/>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D2B4">
                <a:alpha val="60000"/>
              </a:srgbClr>
            </a:solidFill>
            <a:ln w="19050">
              <a:solidFill>
                <a:srgbClr val="3B4A52">
                  <a:alpha val="60000"/>
                </a:srgbClr>
              </a:solidFill>
            </a:ln>
          </p:spPr>
          <p:txBody>
            <a:bodyPr/>
            <a:lstStyle/>
            <a:p>
              <a:endParaRPr lang="en-DK" dirty="0"/>
            </a:p>
          </p:txBody>
        </p:sp>
        <p:sp>
          <p:nvSpPr>
            <p:cNvPr id="7" name="TextBox 14">
              <a:extLst>
                <a:ext uri="{FF2B5EF4-FFF2-40B4-BE49-F238E27FC236}">
                  <a16:creationId xmlns:a16="http://schemas.microsoft.com/office/drawing/2014/main" id="{056470E9-43F4-44AD-F0EC-5E73B8CA0865}"/>
                </a:ext>
              </a:extLst>
            </p:cNvPr>
            <p:cNvSpPr txBox="1"/>
            <p:nvPr/>
          </p:nvSpPr>
          <p:spPr>
            <a:xfrm>
              <a:off x="3248095" y="4365282"/>
              <a:ext cx="3596423" cy="3676373"/>
            </a:xfrm>
            <a:prstGeom prst="rect">
              <a:avLst/>
            </a:prstGeom>
          </p:spPr>
          <p:txBody>
            <a:bodyPr lIns="50800" tIns="50800" rIns="50800" bIns="50800" rtlCol="0" anchor="ctr"/>
            <a:lstStyle/>
            <a:p>
              <a:pPr algn="ctr">
                <a:lnSpc>
                  <a:spcPts val="2969"/>
                </a:lnSpc>
              </a:pPr>
              <a:endParaRPr/>
            </a:p>
          </p:txBody>
        </p:sp>
        <p:sp>
          <p:nvSpPr>
            <p:cNvPr id="8" name="Freeform 10">
              <a:extLst>
                <a:ext uri="{FF2B5EF4-FFF2-40B4-BE49-F238E27FC236}">
                  <a16:creationId xmlns:a16="http://schemas.microsoft.com/office/drawing/2014/main" id="{7D79D6F5-D8DB-6661-1EE3-C7F89A706226}"/>
                </a:ext>
              </a:extLst>
            </p:cNvPr>
            <p:cNvSpPr>
              <a:spLocks noChangeAspect="1"/>
            </p:cNvSpPr>
            <p:nvPr/>
          </p:nvSpPr>
          <p:spPr>
            <a:xfrm>
              <a:off x="1996553" y="5725252"/>
              <a:ext cx="4068425" cy="4068416"/>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AC4F8">
                <a:alpha val="60000"/>
              </a:srgbClr>
            </a:solidFill>
            <a:ln w="19050">
              <a:solidFill>
                <a:srgbClr val="3B4A52">
                  <a:alpha val="60000"/>
                </a:srgbClr>
              </a:solidFill>
            </a:ln>
          </p:spPr>
          <p:txBody>
            <a:bodyPr/>
            <a:lstStyle/>
            <a:p>
              <a:endParaRPr lang="en-DK" dirty="0"/>
            </a:p>
          </p:txBody>
        </p:sp>
        <p:sp>
          <p:nvSpPr>
            <p:cNvPr id="9" name="TextBox 11">
              <a:extLst>
                <a:ext uri="{FF2B5EF4-FFF2-40B4-BE49-F238E27FC236}">
                  <a16:creationId xmlns:a16="http://schemas.microsoft.com/office/drawing/2014/main" id="{32EFE3B7-1C0D-1479-3352-3D77530EC61F}"/>
                </a:ext>
              </a:extLst>
            </p:cNvPr>
            <p:cNvSpPr txBox="1"/>
            <p:nvPr/>
          </p:nvSpPr>
          <p:spPr>
            <a:xfrm>
              <a:off x="1723771" y="5752939"/>
              <a:ext cx="3596425" cy="3735295"/>
            </a:xfrm>
            <a:prstGeom prst="rect">
              <a:avLst/>
            </a:prstGeom>
          </p:spPr>
          <p:txBody>
            <a:bodyPr lIns="50800" tIns="50800" rIns="50800" bIns="50800" rtlCol="0" anchor="ctr"/>
            <a:lstStyle/>
            <a:p>
              <a:pPr marL="0" lvl="0" indent="0" algn="ctr">
                <a:lnSpc>
                  <a:spcPts val="2969"/>
                </a:lnSpc>
                <a:spcBef>
                  <a:spcPct val="0"/>
                </a:spcBef>
              </a:pPr>
              <a:endParaRPr/>
            </a:p>
          </p:txBody>
        </p:sp>
        <p:sp>
          <p:nvSpPr>
            <p:cNvPr id="11" name="TextBox 21">
              <a:extLst>
                <a:ext uri="{FF2B5EF4-FFF2-40B4-BE49-F238E27FC236}">
                  <a16:creationId xmlns:a16="http://schemas.microsoft.com/office/drawing/2014/main" id="{BAAB503B-7328-124A-1A4C-D591834533A9}"/>
                </a:ext>
              </a:extLst>
            </p:cNvPr>
            <p:cNvSpPr txBox="1"/>
            <p:nvPr/>
          </p:nvSpPr>
          <p:spPr>
            <a:xfrm>
              <a:off x="3318508" y="4421515"/>
              <a:ext cx="3109605" cy="408015"/>
            </a:xfrm>
            <a:prstGeom prst="rect">
              <a:avLst/>
            </a:prstGeom>
          </p:spPr>
          <p:txBody>
            <a:bodyPr wrap="square" lIns="0" tIns="0" rIns="0" bIns="0" rtlCol="0" anchor="t">
              <a:spAutoFit/>
            </a:bodyPr>
            <a:lstStyle/>
            <a:p>
              <a:pPr algn="ctr">
                <a:lnSpc>
                  <a:spcPts val="3359"/>
                </a:lnSpc>
                <a:spcBef>
                  <a:spcPct val="0"/>
                </a:spcBef>
              </a:pPr>
              <a:endParaRPr lang="en-US" sz="2400" b="1" spc="144" dirty="0">
                <a:solidFill>
                  <a:srgbClr val="404040"/>
                </a:solidFill>
                <a:latin typeface="Montserrat" pitchFamily="2" charset="77"/>
              </a:endParaRPr>
            </a:p>
          </p:txBody>
        </p:sp>
        <p:sp>
          <p:nvSpPr>
            <p:cNvPr id="15" name="TextBox 22">
              <a:extLst>
                <a:ext uri="{FF2B5EF4-FFF2-40B4-BE49-F238E27FC236}">
                  <a16:creationId xmlns:a16="http://schemas.microsoft.com/office/drawing/2014/main" id="{EF11702B-6AEB-7E14-9C5E-E1294FC756CC}"/>
                </a:ext>
              </a:extLst>
            </p:cNvPr>
            <p:cNvSpPr txBox="1"/>
            <p:nvPr/>
          </p:nvSpPr>
          <p:spPr>
            <a:xfrm>
              <a:off x="2845148" y="8705427"/>
              <a:ext cx="2213617" cy="402995"/>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STATISTICS</a:t>
              </a:r>
            </a:p>
          </p:txBody>
        </p:sp>
        <p:sp>
          <p:nvSpPr>
            <p:cNvPr id="16" name="TextBox 23">
              <a:extLst>
                <a:ext uri="{FF2B5EF4-FFF2-40B4-BE49-F238E27FC236}">
                  <a16:creationId xmlns:a16="http://schemas.microsoft.com/office/drawing/2014/main" id="{385781FB-AEA0-1129-5145-1CC8D4EAF048}"/>
                </a:ext>
              </a:extLst>
            </p:cNvPr>
            <p:cNvSpPr txBox="1"/>
            <p:nvPr/>
          </p:nvSpPr>
          <p:spPr>
            <a:xfrm>
              <a:off x="5317184" y="6811043"/>
              <a:ext cx="2912417" cy="408015"/>
            </a:xfrm>
            <a:prstGeom prst="rect">
              <a:avLst/>
            </a:prstGeom>
          </p:spPr>
          <p:txBody>
            <a:bodyPr wrap="square" lIns="0" tIns="0" rIns="0" bIns="0" rtlCol="0" anchor="t">
              <a:spAutoFit/>
            </a:bodyPr>
            <a:lstStyle/>
            <a:p>
              <a:pPr marL="0" lvl="0" indent="0" algn="ctr">
                <a:lnSpc>
                  <a:spcPts val="3359"/>
                </a:lnSpc>
                <a:spcBef>
                  <a:spcPct val="0"/>
                </a:spcBef>
              </a:pPr>
              <a:endParaRPr lang="en-US" sz="2400" b="1" spc="144" dirty="0">
                <a:solidFill>
                  <a:srgbClr val="404040"/>
                </a:solidFill>
                <a:latin typeface="Montserrat" pitchFamily="2" charset="77"/>
              </a:endParaRPr>
            </a:p>
          </p:txBody>
        </p:sp>
        <p:sp>
          <p:nvSpPr>
            <p:cNvPr id="17" name="TextBox 31">
              <a:extLst>
                <a:ext uri="{FF2B5EF4-FFF2-40B4-BE49-F238E27FC236}">
                  <a16:creationId xmlns:a16="http://schemas.microsoft.com/office/drawing/2014/main" id="{3D946E66-DC8A-7A4D-A30B-B2E0DCF95A03}"/>
                </a:ext>
              </a:extLst>
            </p:cNvPr>
            <p:cNvSpPr txBox="1"/>
            <p:nvPr/>
          </p:nvSpPr>
          <p:spPr>
            <a:xfrm>
              <a:off x="3168033" y="4064221"/>
              <a:ext cx="2958760" cy="3086783"/>
            </a:xfrm>
            <a:prstGeom prst="rect">
              <a:avLst/>
            </a:prstGeom>
          </p:spPr>
          <p:txBody>
            <a:bodyPr lIns="50800" tIns="50800" rIns="50800" bIns="50800" rtlCol="0" anchor="ctr"/>
            <a:lstStyle/>
            <a:p>
              <a:pPr algn="ctr">
                <a:lnSpc>
                  <a:spcPts val="2969"/>
                </a:lnSpc>
              </a:pPr>
              <a:endParaRPr/>
            </a:p>
          </p:txBody>
        </p:sp>
        <p:sp>
          <p:nvSpPr>
            <p:cNvPr id="18" name="TextBox 21">
              <a:extLst>
                <a:ext uri="{FF2B5EF4-FFF2-40B4-BE49-F238E27FC236}">
                  <a16:creationId xmlns:a16="http://schemas.microsoft.com/office/drawing/2014/main" id="{E3AAF83D-3F38-A8F3-1AE6-94EBA650906D}"/>
                </a:ext>
              </a:extLst>
            </p:cNvPr>
            <p:cNvSpPr txBox="1"/>
            <p:nvPr/>
          </p:nvSpPr>
          <p:spPr>
            <a:xfrm>
              <a:off x="3285144" y="6711433"/>
              <a:ext cx="2823678" cy="553998"/>
            </a:xfrm>
            <a:prstGeom prst="rect">
              <a:avLst/>
            </a:prstGeom>
          </p:spPr>
          <p:txBody>
            <a:bodyPr wrap="square" lIns="0" tIns="0" rIns="0" bIns="0" rtlCol="0" anchor="t">
              <a:spAutoFit/>
            </a:bodyPr>
            <a:lstStyle/>
            <a:p>
              <a:pPr algn="ctr">
                <a:spcBef>
                  <a:spcPct val="0"/>
                </a:spcBef>
              </a:pPr>
              <a:r>
                <a:rPr lang="en-US" b="1" spc="144" dirty="0">
                  <a:solidFill>
                    <a:srgbClr val="404040"/>
                  </a:solidFill>
                  <a:latin typeface="Montserrat" pitchFamily="2" charset="77"/>
                </a:rPr>
                <a:t>2. PREDICTION/ CLASSIFICATION</a:t>
              </a:r>
            </a:p>
          </p:txBody>
        </p:sp>
        <p:sp>
          <p:nvSpPr>
            <p:cNvPr id="19" name="TextBox 22">
              <a:extLst>
                <a:ext uri="{FF2B5EF4-FFF2-40B4-BE49-F238E27FC236}">
                  <a16:creationId xmlns:a16="http://schemas.microsoft.com/office/drawing/2014/main" id="{BA852921-E646-BC4A-6754-10AE3D145330}"/>
                </a:ext>
              </a:extLst>
            </p:cNvPr>
            <p:cNvSpPr txBox="1"/>
            <p:nvPr/>
          </p:nvSpPr>
          <p:spPr>
            <a:xfrm>
              <a:off x="4095296" y="4518525"/>
              <a:ext cx="2514310" cy="790150"/>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MACHINE LEARNING</a:t>
              </a:r>
            </a:p>
          </p:txBody>
        </p:sp>
        <p:sp>
          <p:nvSpPr>
            <p:cNvPr id="21" name="TextBox 21">
              <a:extLst>
                <a:ext uri="{FF2B5EF4-FFF2-40B4-BE49-F238E27FC236}">
                  <a16:creationId xmlns:a16="http://schemas.microsoft.com/office/drawing/2014/main" id="{2506EAC2-2022-37D2-E8D2-899099313890}"/>
                </a:ext>
              </a:extLst>
            </p:cNvPr>
            <p:cNvSpPr txBox="1"/>
            <p:nvPr/>
          </p:nvSpPr>
          <p:spPr>
            <a:xfrm>
              <a:off x="2070222" y="7798831"/>
              <a:ext cx="2045486" cy="553998"/>
            </a:xfrm>
            <a:prstGeom prst="rect">
              <a:avLst/>
            </a:prstGeom>
          </p:spPr>
          <p:txBody>
            <a:bodyPr wrap="square" lIns="0" tIns="0" rIns="0" bIns="0" rtlCol="0" anchor="t">
              <a:spAutoFit/>
            </a:bodyPr>
            <a:lstStyle/>
            <a:p>
              <a:pPr algn="ctr">
                <a:spcBef>
                  <a:spcPct val="0"/>
                </a:spcBef>
              </a:pPr>
              <a:r>
                <a:rPr lang="en-US" b="1" spc="144" dirty="0">
                  <a:solidFill>
                    <a:srgbClr val="404040"/>
                  </a:solidFill>
                  <a:latin typeface="Montserrat" pitchFamily="2" charset="77"/>
                </a:rPr>
                <a:t>1. HYPOTHESIS TESTING</a:t>
              </a:r>
            </a:p>
          </p:txBody>
        </p:sp>
        <p:sp>
          <p:nvSpPr>
            <p:cNvPr id="22" name="TextBox 22">
              <a:extLst>
                <a:ext uri="{FF2B5EF4-FFF2-40B4-BE49-F238E27FC236}">
                  <a16:creationId xmlns:a16="http://schemas.microsoft.com/office/drawing/2014/main" id="{77710C34-F1EF-FD4D-54E2-D8FA701A2711}"/>
                </a:ext>
              </a:extLst>
            </p:cNvPr>
            <p:cNvSpPr txBox="1"/>
            <p:nvPr/>
          </p:nvSpPr>
          <p:spPr>
            <a:xfrm>
              <a:off x="1220641" y="4921257"/>
              <a:ext cx="2213617" cy="790150"/>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DATA SCIENCE</a:t>
              </a:r>
            </a:p>
          </p:txBody>
        </p:sp>
      </p:grpSp>
      <p:sp>
        <p:nvSpPr>
          <p:cNvPr id="23" name="TextBox 22">
            <a:extLst>
              <a:ext uri="{FF2B5EF4-FFF2-40B4-BE49-F238E27FC236}">
                <a16:creationId xmlns:a16="http://schemas.microsoft.com/office/drawing/2014/main" id="{0E5DDE3E-B8FE-06AE-8F69-0C0484237D9C}"/>
              </a:ext>
            </a:extLst>
          </p:cNvPr>
          <p:cNvSpPr txBox="1"/>
          <p:nvPr/>
        </p:nvSpPr>
        <p:spPr>
          <a:xfrm>
            <a:off x="4495800" y="5182969"/>
            <a:ext cx="2679052" cy="646331"/>
          </a:xfrm>
          <a:prstGeom prst="rect">
            <a:avLst/>
          </a:prstGeom>
          <a:noFill/>
        </p:spPr>
        <p:txBody>
          <a:bodyPr wrap="square">
            <a:spAutoFit/>
          </a:bodyPr>
          <a:lstStyle/>
          <a:p>
            <a:pPr marL="0" lvl="0" indent="0" algn="ctr">
              <a:spcBef>
                <a:spcPct val="0"/>
              </a:spcBef>
            </a:pPr>
            <a:r>
              <a:rPr lang="en-US" sz="1800" b="1" spc="144" dirty="0">
                <a:solidFill>
                  <a:srgbClr val="404040"/>
                </a:solidFill>
                <a:latin typeface="Montserrat" pitchFamily="2" charset="77"/>
              </a:rPr>
              <a:t>3. UNSUPERVISED LEARNING</a:t>
            </a:r>
          </a:p>
        </p:txBody>
      </p:sp>
    </p:spTree>
    <p:extLst>
      <p:ext uri="{BB962C8B-B14F-4D97-AF65-F5344CB8AC3E}">
        <p14:creationId xmlns:p14="http://schemas.microsoft.com/office/powerpoint/2010/main" val="1351445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4" name="Freeform 4"/>
          <p:cNvSpPr/>
          <p:nvPr/>
        </p:nvSpPr>
        <p:spPr>
          <a:xfrm>
            <a:off x="0" y="1"/>
            <a:ext cx="1295400"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7" name="TextBox 7"/>
          <p:cNvSpPr txBox="1"/>
          <p:nvPr/>
        </p:nvSpPr>
        <p:spPr>
          <a:xfrm>
            <a:off x="5105400" y="1080000"/>
            <a:ext cx="8077200" cy="952953"/>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HYPOTHESIS TESTING</a:t>
            </a:r>
          </a:p>
        </p:txBody>
      </p:sp>
      <p:sp>
        <p:nvSpPr>
          <p:cNvPr id="8" name="TextBox 8"/>
          <p:cNvSpPr txBox="1"/>
          <p:nvPr/>
        </p:nvSpPr>
        <p:spPr>
          <a:xfrm>
            <a:off x="2327684" y="2607324"/>
            <a:ext cx="14664916" cy="3983976"/>
          </a:xfrm>
          <a:prstGeom prst="rect">
            <a:avLst/>
          </a:prstGeom>
        </p:spPr>
        <p:txBody>
          <a:bodyPr wrap="square" lIns="0" tIns="0" rIns="0" bIns="0" rtlCol="0" anchor="t">
            <a:spAutoFit/>
          </a:bodyPr>
          <a:lstStyle/>
          <a:p>
            <a:pPr>
              <a:lnSpc>
                <a:spcPts val="4480"/>
              </a:lnSpc>
            </a:pPr>
            <a:r>
              <a:rPr lang="en-US" sz="2800" b="1" dirty="0">
                <a:solidFill>
                  <a:srgbClr val="404040"/>
                </a:solidFill>
                <a:latin typeface="Montserrat" pitchFamily="2" charset="77"/>
              </a:rPr>
              <a:t>Questions that boil down to: </a:t>
            </a:r>
          </a:p>
          <a:p>
            <a:pPr>
              <a:lnSpc>
                <a:spcPts val="4480"/>
              </a:lnSpc>
            </a:pPr>
            <a:r>
              <a:rPr lang="en-US" sz="2800" i="1" dirty="0">
                <a:solidFill>
                  <a:srgbClr val="404040"/>
                </a:solidFill>
                <a:latin typeface="Montserrat" pitchFamily="2" charset="77"/>
              </a:rPr>
              <a:t>Is there a difference in feature A between these two or more groups?</a:t>
            </a:r>
          </a:p>
          <a:p>
            <a:pPr>
              <a:lnSpc>
                <a:spcPts val="4480"/>
              </a:lnSpc>
            </a:pPr>
            <a:endParaRPr lang="en-US" sz="2800" i="1"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800" dirty="0">
                <a:solidFill>
                  <a:srgbClr val="404040"/>
                </a:solidFill>
                <a:latin typeface="Montserrat" pitchFamily="2" charset="77"/>
              </a:rPr>
              <a:t>Is the bacterial load higher in colon swaps of cancer patients?</a:t>
            </a:r>
          </a:p>
          <a:p>
            <a:pPr marL="457200" indent="-457200">
              <a:lnSpc>
                <a:spcPts val="4480"/>
              </a:lnSpc>
              <a:buFont typeface="Arial" panose="020B0604020202020204" pitchFamily="34" charset="0"/>
              <a:buChar char="•"/>
            </a:pPr>
            <a:r>
              <a:rPr lang="en-US" sz="2800" dirty="0">
                <a:solidFill>
                  <a:srgbClr val="404040"/>
                </a:solidFill>
                <a:latin typeface="Montserrat" pitchFamily="2" charset="77"/>
              </a:rPr>
              <a:t>Is the expression of gene A higher in tumor samples?</a:t>
            </a:r>
          </a:p>
          <a:p>
            <a:pPr marL="457200" indent="-457200">
              <a:lnSpc>
                <a:spcPts val="4480"/>
              </a:lnSpc>
              <a:buFont typeface="Arial" panose="020B0604020202020204" pitchFamily="34" charset="0"/>
              <a:buChar char="•"/>
            </a:pPr>
            <a:r>
              <a:rPr lang="en-US" sz="2800" dirty="0">
                <a:solidFill>
                  <a:srgbClr val="404040"/>
                </a:solidFill>
                <a:latin typeface="Montserrat" pitchFamily="2" charset="77"/>
              </a:rPr>
              <a:t>Is there a difference in median height between men and women?</a:t>
            </a:r>
          </a:p>
          <a:p>
            <a:pPr>
              <a:lnSpc>
                <a:spcPts val="4480"/>
              </a:lnSpc>
            </a:pPr>
            <a:endParaRPr lang="en-US" sz="2800" dirty="0">
              <a:solidFill>
                <a:srgbClr val="404040"/>
              </a:solidFill>
              <a:latin typeface="Montserrat" pitchFamily="2" charset="77"/>
            </a:endParaRPr>
          </a:p>
        </p:txBody>
      </p:sp>
      <p:sp>
        <p:nvSpPr>
          <p:cNvPr id="6" name="Freeform 4">
            <a:extLst>
              <a:ext uri="{FF2B5EF4-FFF2-40B4-BE49-F238E27FC236}">
                <a16:creationId xmlns:a16="http://schemas.microsoft.com/office/drawing/2014/main" id="{2E25449F-6A07-9DEB-2D79-4A58321C0216}"/>
              </a:ext>
            </a:extLst>
          </p:cNvPr>
          <p:cNvSpPr/>
          <p:nvPr/>
        </p:nvSpPr>
        <p:spPr>
          <a:xfrm>
            <a:off x="1295400" y="6591300"/>
            <a:ext cx="16992600" cy="3697357"/>
          </a:xfrm>
          <a:custGeom>
            <a:avLst/>
            <a:gdLst/>
            <a:ahLst/>
            <a:cxnLst/>
            <a:rect l="l" t="t" r="r" b="b"/>
            <a:pathLst>
              <a:path w="220314" h="2861297">
                <a:moveTo>
                  <a:pt x="0" y="0"/>
                </a:moveTo>
                <a:lnTo>
                  <a:pt x="220314" y="0"/>
                </a:lnTo>
                <a:lnTo>
                  <a:pt x="220314" y="2861297"/>
                </a:lnTo>
                <a:lnTo>
                  <a:pt x="0" y="2861297"/>
                </a:lnTo>
                <a:close/>
              </a:path>
            </a:pathLst>
          </a:custGeom>
          <a:solidFill>
            <a:schemeClr val="bg1">
              <a:alpha val="83922"/>
            </a:schemeClr>
          </a:solidFill>
        </p:spPr>
        <p:txBody>
          <a:bodyPr/>
          <a:lstStyle/>
          <a:p>
            <a:endParaRPr lang="en-DK"/>
          </a:p>
        </p:txBody>
      </p:sp>
      <p:pic>
        <p:nvPicPr>
          <p:cNvPr id="9" name="Picture 8" descr="A diagram of a normal distribution&#10;&#10;Description automatically generated">
            <a:extLst>
              <a:ext uri="{FF2B5EF4-FFF2-40B4-BE49-F238E27FC236}">
                <a16:creationId xmlns:a16="http://schemas.microsoft.com/office/drawing/2014/main" id="{9C094FAD-C3E3-3C0C-93B4-FDDA11369F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7684" y="6743700"/>
            <a:ext cx="8721316" cy="3357940"/>
          </a:xfrm>
          <a:prstGeom prst="rect">
            <a:avLst/>
          </a:prstGeom>
        </p:spPr>
      </p:pic>
      <p:pic>
        <p:nvPicPr>
          <p:cNvPr id="10" name="Picture 9" descr="A blue and black logo&#10;&#10;Description automatically generated">
            <a:extLst>
              <a:ext uri="{FF2B5EF4-FFF2-40B4-BE49-F238E27FC236}">
                <a16:creationId xmlns:a16="http://schemas.microsoft.com/office/drawing/2014/main" id="{4E204B39-FE82-C073-3049-90FA6BAC373C}"/>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2" name="TextBox 8">
            <a:extLst>
              <a:ext uri="{FF2B5EF4-FFF2-40B4-BE49-F238E27FC236}">
                <a16:creationId xmlns:a16="http://schemas.microsoft.com/office/drawing/2014/main" id="{33AE7A81-D668-71C0-AD3C-7384D9FCE50A}"/>
              </a:ext>
            </a:extLst>
          </p:cNvPr>
          <p:cNvSpPr txBox="1"/>
          <p:nvPr/>
        </p:nvSpPr>
        <p:spPr>
          <a:xfrm>
            <a:off x="12395112" y="7313612"/>
            <a:ext cx="4038600" cy="2252733"/>
          </a:xfrm>
          <a:prstGeom prst="rect">
            <a:avLst/>
          </a:prstGeom>
        </p:spPr>
        <p:txBody>
          <a:bodyPr wrap="square" lIns="0" tIns="0" rIns="0" bIns="0" rtlCol="0" anchor="t">
            <a:spAutoFit/>
          </a:bodyPr>
          <a:lstStyle/>
          <a:p>
            <a:pPr>
              <a:lnSpc>
                <a:spcPts val="4480"/>
              </a:lnSpc>
            </a:pPr>
            <a:r>
              <a:rPr lang="en-US" sz="2800" b="1" dirty="0">
                <a:solidFill>
                  <a:srgbClr val="404040"/>
                </a:solidFill>
                <a:latin typeface="Montserrat" pitchFamily="2" charset="77"/>
              </a:rPr>
              <a:t>A difference test:</a:t>
            </a:r>
          </a:p>
          <a:p>
            <a:pPr marL="457200" indent="-457200">
              <a:lnSpc>
                <a:spcPts val="4480"/>
              </a:lnSpc>
              <a:buFont typeface="Arial" panose="020B0604020202020204" pitchFamily="34" charset="0"/>
              <a:buChar char="•"/>
            </a:pPr>
            <a:r>
              <a:rPr lang="en-US" sz="2800" dirty="0">
                <a:solidFill>
                  <a:srgbClr val="404040"/>
                </a:solidFill>
                <a:latin typeface="Montserrat" pitchFamily="2" charset="77"/>
              </a:rPr>
              <a:t>t-test</a:t>
            </a:r>
          </a:p>
          <a:p>
            <a:pPr marL="457200" indent="-457200">
              <a:lnSpc>
                <a:spcPts val="4480"/>
              </a:lnSpc>
              <a:buFont typeface="Arial" panose="020B0604020202020204" pitchFamily="34" charset="0"/>
              <a:buChar char="•"/>
            </a:pPr>
            <a:r>
              <a:rPr lang="en-US" sz="2800" dirty="0">
                <a:solidFill>
                  <a:srgbClr val="404040"/>
                </a:solidFill>
                <a:latin typeface="Montserrat" pitchFamily="2" charset="77"/>
              </a:rPr>
              <a:t>ANOVA</a:t>
            </a:r>
          </a:p>
          <a:p>
            <a:pPr marL="457200" indent="-457200">
              <a:lnSpc>
                <a:spcPts val="4480"/>
              </a:lnSpc>
              <a:buFont typeface="Arial" panose="020B0604020202020204" pitchFamily="34" charset="0"/>
              <a:buChar char="•"/>
            </a:pPr>
            <a:r>
              <a:rPr lang="en-US" sz="2800" dirty="0">
                <a:solidFill>
                  <a:srgbClr val="404040"/>
                </a:solidFill>
                <a:latin typeface="Montserrat" pitchFamily="2" charset="77"/>
              </a:rPr>
              <a:t>Fisher’s exact test</a:t>
            </a:r>
          </a:p>
        </p:txBody>
      </p:sp>
    </p:spTree>
    <p:extLst>
      <p:ext uri="{BB962C8B-B14F-4D97-AF65-F5344CB8AC3E}">
        <p14:creationId xmlns:p14="http://schemas.microsoft.com/office/powerpoint/2010/main" val="2630778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2" name="Freeform 4">
            <a:extLst>
              <a:ext uri="{FF2B5EF4-FFF2-40B4-BE49-F238E27FC236}">
                <a16:creationId xmlns:a16="http://schemas.microsoft.com/office/drawing/2014/main" id="{A4A4BF7F-CB5C-F443-090B-8756E675793A}"/>
              </a:ext>
            </a:extLst>
          </p:cNvPr>
          <p:cNvSpPr/>
          <p:nvPr/>
        </p:nvSpPr>
        <p:spPr>
          <a:xfrm>
            <a:off x="0" y="6540158"/>
            <a:ext cx="18288000" cy="3752033"/>
          </a:xfrm>
          <a:custGeom>
            <a:avLst/>
            <a:gdLst/>
            <a:ahLst/>
            <a:cxnLst/>
            <a:rect l="l" t="t" r="r" b="b"/>
            <a:pathLst>
              <a:path w="220314" h="2861297">
                <a:moveTo>
                  <a:pt x="0" y="0"/>
                </a:moveTo>
                <a:lnTo>
                  <a:pt x="220314" y="0"/>
                </a:lnTo>
                <a:lnTo>
                  <a:pt x="220314" y="2861297"/>
                </a:lnTo>
                <a:lnTo>
                  <a:pt x="0" y="2861297"/>
                </a:lnTo>
                <a:close/>
              </a:path>
            </a:pathLst>
          </a:custGeom>
          <a:solidFill>
            <a:schemeClr val="bg1">
              <a:alpha val="83922"/>
            </a:schemeClr>
          </a:solidFill>
        </p:spPr>
        <p:txBody>
          <a:bodyPr/>
          <a:lstStyle/>
          <a:p>
            <a:endParaRPr lang="en-DK" dirty="0"/>
          </a:p>
        </p:txBody>
      </p:sp>
      <p:sp>
        <p:nvSpPr>
          <p:cNvPr id="8" name="TextBox 8"/>
          <p:cNvSpPr txBox="1"/>
          <p:nvPr/>
        </p:nvSpPr>
        <p:spPr>
          <a:xfrm>
            <a:off x="1941857" y="2432151"/>
            <a:ext cx="14820900" cy="3977692"/>
          </a:xfrm>
          <a:prstGeom prst="rect">
            <a:avLst/>
          </a:prstGeom>
        </p:spPr>
        <p:txBody>
          <a:bodyPr wrap="square" lIns="0" tIns="0" rIns="0" bIns="0" rtlCol="0" anchor="t">
            <a:spAutoFit/>
          </a:bodyPr>
          <a:lstStyle/>
          <a:p>
            <a:pPr>
              <a:lnSpc>
                <a:spcPts val="4480"/>
              </a:lnSpc>
            </a:pPr>
            <a:r>
              <a:rPr lang="en-US" sz="2600" dirty="0">
                <a:solidFill>
                  <a:srgbClr val="404040"/>
                </a:solidFill>
                <a:latin typeface="Montserrat" pitchFamily="2" charset="77"/>
              </a:rPr>
              <a:t>Using statistical/ML models to </a:t>
            </a:r>
            <a:r>
              <a:rPr lang="en-US" sz="2600" b="1" dirty="0">
                <a:solidFill>
                  <a:srgbClr val="404040"/>
                </a:solidFill>
                <a:latin typeface="Montserrat" pitchFamily="2" charset="77"/>
              </a:rPr>
              <a:t>predict outcomes / classify new data</a:t>
            </a:r>
            <a:r>
              <a:rPr lang="en-US" sz="2600" dirty="0">
                <a:solidFill>
                  <a:srgbClr val="404040"/>
                </a:solidFill>
                <a:latin typeface="Montserrat" pitchFamily="2" charset="77"/>
              </a:rPr>
              <a:t>.</a:t>
            </a:r>
          </a:p>
          <a:p>
            <a:pPr>
              <a:lnSpc>
                <a:spcPts val="4480"/>
              </a:lnSpc>
            </a:pPr>
            <a:endParaRPr lang="en-US" sz="2600" dirty="0">
              <a:solidFill>
                <a:srgbClr val="404040"/>
              </a:solidFill>
              <a:latin typeface="Montserrat" pitchFamily="2" charset="77"/>
            </a:endParaRPr>
          </a:p>
          <a:p>
            <a:pPr>
              <a:lnSpc>
                <a:spcPts val="4480"/>
              </a:lnSpc>
            </a:pPr>
            <a:r>
              <a:rPr lang="en-US" sz="2600" dirty="0">
                <a:solidFill>
                  <a:srgbClr val="404040"/>
                </a:solidFill>
                <a:latin typeface="Montserrat" pitchFamily="2" charset="77"/>
              </a:rPr>
              <a:t>Discovering and quantifying the relationships between predictor variables and outcome.</a:t>
            </a:r>
          </a:p>
          <a:p>
            <a:pPr>
              <a:lnSpc>
                <a:spcPts val="4480"/>
              </a:lnSpc>
            </a:pPr>
            <a:endParaRPr lang="en-US" sz="2600" dirty="0">
              <a:solidFill>
                <a:srgbClr val="404040"/>
              </a:solidFill>
              <a:latin typeface="Montserrat" pitchFamily="2" charset="77"/>
            </a:endParaRPr>
          </a:p>
          <a:p>
            <a:pPr>
              <a:lnSpc>
                <a:spcPts val="4480"/>
              </a:lnSpc>
            </a:pPr>
            <a:r>
              <a:rPr lang="en-US" sz="2600" b="1" dirty="0">
                <a:solidFill>
                  <a:srgbClr val="404040"/>
                </a:solidFill>
                <a:latin typeface="Montserrat" pitchFamily="2" charset="77"/>
              </a:rPr>
              <a:t>Prediction (Regression) == </a:t>
            </a:r>
            <a:r>
              <a:rPr lang="en-US" sz="2600" dirty="0">
                <a:solidFill>
                  <a:srgbClr val="404040"/>
                </a:solidFill>
                <a:latin typeface="Montserrat" pitchFamily="2" charset="77"/>
              </a:rPr>
              <a:t>outcome is continuous (weight of newborn)</a:t>
            </a:r>
          </a:p>
          <a:p>
            <a:pPr>
              <a:lnSpc>
                <a:spcPts val="4480"/>
              </a:lnSpc>
            </a:pPr>
            <a:r>
              <a:rPr lang="en-US" sz="2600" b="1" dirty="0">
                <a:solidFill>
                  <a:srgbClr val="404040"/>
                </a:solidFill>
                <a:latin typeface="Montserrat" pitchFamily="2" charset="77"/>
              </a:rPr>
              <a:t>Classification == </a:t>
            </a:r>
            <a:r>
              <a:rPr lang="en-US" sz="2600" dirty="0">
                <a:solidFill>
                  <a:srgbClr val="404040"/>
                </a:solidFill>
                <a:latin typeface="Montserrat" pitchFamily="2" charset="77"/>
              </a:rPr>
              <a:t>outcome is a class/group (cystic fibrosis or healthy)</a:t>
            </a:r>
          </a:p>
          <a:p>
            <a:pPr>
              <a:lnSpc>
                <a:spcPts val="4480"/>
              </a:lnSpc>
            </a:pPr>
            <a:r>
              <a:rPr lang="en-US" sz="2600" dirty="0">
                <a:solidFill>
                  <a:srgbClr val="404040"/>
                </a:solidFill>
                <a:latin typeface="Montserrat" pitchFamily="2" charset="77"/>
              </a:rPr>
              <a:t> </a:t>
            </a:r>
          </a:p>
        </p:txBody>
      </p:sp>
      <p:sp>
        <p:nvSpPr>
          <p:cNvPr id="10" name="TextBox 7">
            <a:extLst>
              <a:ext uri="{FF2B5EF4-FFF2-40B4-BE49-F238E27FC236}">
                <a16:creationId xmlns:a16="http://schemas.microsoft.com/office/drawing/2014/main" id="{B8E00E61-96CE-8A79-7C82-3B751B4651F8}"/>
              </a:ext>
            </a:extLst>
          </p:cNvPr>
          <p:cNvSpPr txBox="1"/>
          <p:nvPr/>
        </p:nvSpPr>
        <p:spPr>
          <a:xfrm>
            <a:off x="2133600" y="1080000"/>
            <a:ext cx="14152358" cy="921278"/>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PREDICTIVE MODEL / CLASSIFICATION</a:t>
            </a:r>
          </a:p>
        </p:txBody>
      </p:sp>
      <p:sp>
        <p:nvSpPr>
          <p:cNvPr id="20" name="TextBox 8">
            <a:extLst>
              <a:ext uri="{FF2B5EF4-FFF2-40B4-BE49-F238E27FC236}">
                <a16:creationId xmlns:a16="http://schemas.microsoft.com/office/drawing/2014/main" id="{15E3A822-C18F-EFB4-F48F-34FFB82F9407}"/>
              </a:ext>
            </a:extLst>
          </p:cNvPr>
          <p:cNvSpPr txBox="1"/>
          <p:nvPr/>
        </p:nvSpPr>
        <p:spPr>
          <a:xfrm>
            <a:off x="878682" y="6804674"/>
            <a:ext cx="3021740" cy="276999"/>
          </a:xfrm>
          <a:prstGeom prst="rect">
            <a:avLst/>
          </a:prstGeom>
        </p:spPr>
        <p:txBody>
          <a:bodyPr wrap="square" lIns="0" tIns="0" rIns="0" bIns="0" rtlCol="0" anchor="t">
            <a:spAutoFit/>
          </a:bodyPr>
          <a:lstStyle/>
          <a:p>
            <a:r>
              <a:rPr lang="en-US" b="1" dirty="0">
                <a:solidFill>
                  <a:srgbClr val="404040"/>
                </a:solidFill>
                <a:latin typeface="Montserrat" pitchFamily="2" charset="77"/>
              </a:rPr>
              <a:t>Logistic Regression</a:t>
            </a:r>
          </a:p>
        </p:txBody>
      </p:sp>
      <p:grpSp>
        <p:nvGrpSpPr>
          <p:cNvPr id="22" name="Group 21">
            <a:extLst>
              <a:ext uri="{FF2B5EF4-FFF2-40B4-BE49-F238E27FC236}">
                <a16:creationId xmlns:a16="http://schemas.microsoft.com/office/drawing/2014/main" id="{DE73CA54-3F44-16C3-F6EA-0858959E2579}"/>
              </a:ext>
            </a:extLst>
          </p:cNvPr>
          <p:cNvGrpSpPr>
            <a:grpSpLocks noChangeAspect="1"/>
          </p:cNvGrpSpPr>
          <p:nvPr/>
        </p:nvGrpSpPr>
        <p:grpSpPr>
          <a:xfrm>
            <a:off x="475282" y="7234144"/>
            <a:ext cx="6916118" cy="2698263"/>
            <a:chOff x="380999" y="7353300"/>
            <a:chExt cx="7519585" cy="2933700"/>
          </a:xfrm>
        </p:grpSpPr>
        <p:pic>
          <p:nvPicPr>
            <p:cNvPr id="6" name="Picture 5" descr="A diagram of a variety of graphs&#10;&#10;Description automatically generated with medium confidence">
              <a:extLst>
                <a:ext uri="{FF2B5EF4-FFF2-40B4-BE49-F238E27FC236}">
                  <a16:creationId xmlns:a16="http://schemas.microsoft.com/office/drawing/2014/main" id="{E1E19A8D-ABBE-6608-F2F3-01430DF9DEED}"/>
                </a:ext>
              </a:extLst>
            </p:cNvPr>
            <p:cNvPicPr>
              <a:picLocks noChangeAspect="1"/>
            </p:cNvPicPr>
            <p:nvPr/>
          </p:nvPicPr>
          <p:blipFill rotWithShape="1">
            <a:blip r:embed="rId3">
              <a:extLst>
                <a:ext uri="{28A0092B-C50C-407E-A947-70E740481C1C}">
                  <a14:useLocalDpi xmlns:a14="http://schemas.microsoft.com/office/drawing/2010/main" val="0"/>
                </a:ext>
              </a:extLst>
            </a:blip>
            <a:srcRect l="9232" t="8600" r="52384" b="66183"/>
            <a:stretch/>
          </p:blipFill>
          <p:spPr>
            <a:xfrm>
              <a:off x="380999" y="7353300"/>
              <a:ext cx="3320468" cy="2904295"/>
            </a:xfrm>
            <a:prstGeom prst="rect">
              <a:avLst/>
            </a:prstGeom>
          </p:spPr>
        </p:pic>
        <p:pic>
          <p:nvPicPr>
            <p:cNvPr id="13" name="Picture 12" descr="A diagram of a variety of graphs&#10;&#10;Description automatically generated with medium confidence">
              <a:extLst>
                <a:ext uri="{FF2B5EF4-FFF2-40B4-BE49-F238E27FC236}">
                  <a16:creationId xmlns:a16="http://schemas.microsoft.com/office/drawing/2014/main" id="{BC79D823-BF66-5C08-CB22-CB130F4BC791}"/>
                </a:ext>
              </a:extLst>
            </p:cNvPr>
            <p:cNvPicPr>
              <a:picLocks noChangeAspect="1"/>
            </p:cNvPicPr>
            <p:nvPr/>
          </p:nvPicPr>
          <p:blipFill rotWithShape="1">
            <a:blip r:embed="rId3">
              <a:extLst>
                <a:ext uri="{28A0092B-C50C-407E-A947-70E740481C1C}">
                  <a14:useLocalDpi xmlns:a14="http://schemas.microsoft.com/office/drawing/2010/main" val="0"/>
                </a:ext>
              </a:extLst>
            </a:blip>
            <a:srcRect l="52059" t="73076" r="2668" b="5838"/>
            <a:stretch/>
          </p:blipFill>
          <p:spPr>
            <a:xfrm>
              <a:off x="3628144" y="7353300"/>
              <a:ext cx="4272440" cy="2933700"/>
            </a:xfrm>
            <a:prstGeom prst="rect">
              <a:avLst/>
            </a:prstGeom>
          </p:spPr>
        </p:pic>
      </p:grpSp>
      <p:sp>
        <p:nvSpPr>
          <p:cNvPr id="14" name="TextBox 8">
            <a:extLst>
              <a:ext uri="{FF2B5EF4-FFF2-40B4-BE49-F238E27FC236}">
                <a16:creationId xmlns:a16="http://schemas.microsoft.com/office/drawing/2014/main" id="{863AF52C-5BBC-575F-0E0E-5E7FB8E0CA07}"/>
              </a:ext>
            </a:extLst>
          </p:cNvPr>
          <p:cNvSpPr txBox="1"/>
          <p:nvPr/>
        </p:nvSpPr>
        <p:spPr>
          <a:xfrm>
            <a:off x="4344339" y="6804673"/>
            <a:ext cx="1572643" cy="276999"/>
          </a:xfrm>
          <a:prstGeom prst="rect">
            <a:avLst/>
          </a:prstGeom>
        </p:spPr>
        <p:txBody>
          <a:bodyPr wrap="square" lIns="0" tIns="0" rIns="0" bIns="0" rtlCol="0" anchor="t">
            <a:spAutoFit/>
          </a:bodyPr>
          <a:lstStyle/>
          <a:p>
            <a:r>
              <a:rPr lang="en-US" b="1" dirty="0">
                <a:solidFill>
                  <a:srgbClr val="404040"/>
                </a:solidFill>
                <a:latin typeface="Montserrat" pitchFamily="2" charset="77"/>
              </a:rPr>
              <a:t>Naïve Bayes</a:t>
            </a:r>
          </a:p>
        </p:txBody>
      </p:sp>
      <p:grpSp>
        <p:nvGrpSpPr>
          <p:cNvPr id="18" name="Group 17">
            <a:extLst>
              <a:ext uri="{FF2B5EF4-FFF2-40B4-BE49-F238E27FC236}">
                <a16:creationId xmlns:a16="http://schemas.microsoft.com/office/drawing/2014/main" id="{726DB6C5-630A-2A42-F82B-957EF3AA6935}"/>
              </a:ext>
            </a:extLst>
          </p:cNvPr>
          <p:cNvGrpSpPr>
            <a:grpSpLocks noChangeAspect="1"/>
          </p:cNvGrpSpPr>
          <p:nvPr/>
        </p:nvGrpSpPr>
        <p:grpSpPr>
          <a:xfrm>
            <a:off x="8098759" y="7173586"/>
            <a:ext cx="9808241" cy="2698262"/>
            <a:chOff x="8568168" y="7466457"/>
            <a:chExt cx="10153395" cy="2793214"/>
          </a:xfrm>
        </p:grpSpPr>
        <p:pic>
          <p:nvPicPr>
            <p:cNvPr id="5" name="Picture 4" descr="A diagram of a variety of graphs&#10;&#10;Description automatically generated with medium confidence">
              <a:extLst>
                <a:ext uri="{FF2B5EF4-FFF2-40B4-BE49-F238E27FC236}">
                  <a16:creationId xmlns:a16="http://schemas.microsoft.com/office/drawing/2014/main" id="{68E40370-3CDA-C9A5-4A95-DBE96EFDAC9F}"/>
                </a:ext>
              </a:extLst>
            </p:cNvPr>
            <p:cNvPicPr>
              <a:picLocks noChangeAspect="1"/>
            </p:cNvPicPr>
            <p:nvPr/>
          </p:nvPicPr>
          <p:blipFill rotWithShape="1">
            <a:blip r:embed="rId3">
              <a:extLst>
                <a:ext uri="{28A0092B-C50C-407E-A947-70E740481C1C}">
                  <a14:useLocalDpi xmlns:a14="http://schemas.microsoft.com/office/drawing/2010/main" val="0"/>
                </a:ext>
              </a:extLst>
            </a:blip>
            <a:srcRect l="6195" t="41552" r="44193" b="34285"/>
            <a:stretch/>
          </p:blipFill>
          <p:spPr>
            <a:xfrm>
              <a:off x="11634963" y="7477227"/>
              <a:ext cx="4291023" cy="2782444"/>
            </a:xfrm>
            <a:prstGeom prst="rect">
              <a:avLst/>
            </a:prstGeom>
          </p:spPr>
        </p:pic>
        <p:pic>
          <p:nvPicPr>
            <p:cNvPr id="7" name="Picture 6" descr="A diagram of a variety of graphs&#10;&#10;Description automatically generated with medium confidence">
              <a:extLst>
                <a:ext uri="{FF2B5EF4-FFF2-40B4-BE49-F238E27FC236}">
                  <a16:creationId xmlns:a16="http://schemas.microsoft.com/office/drawing/2014/main" id="{7B34B451-230D-D7BE-125B-D8F999A586A7}"/>
                </a:ext>
              </a:extLst>
            </p:cNvPr>
            <p:cNvPicPr>
              <a:picLocks noChangeAspect="1"/>
            </p:cNvPicPr>
            <p:nvPr/>
          </p:nvPicPr>
          <p:blipFill rotWithShape="1">
            <a:blip r:embed="rId3">
              <a:extLst>
                <a:ext uri="{28A0092B-C50C-407E-A947-70E740481C1C}">
                  <a14:useLocalDpi xmlns:a14="http://schemas.microsoft.com/office/drawing/2010/main" val="0"/>
                </a:ext>
              </a:extLst>
            </a:blip>
            <a:srcRect l="11706" t="73076" r="55738" b="2765"/>
            <a:stretch/>
          </p:blipFill>
          <p:spPr>
            <a:xfrm>
              <a:off x="15905211" y="7477227"/>
              <a:ext cx="2816352" cy="2782444"/>
            </a:xfrm>
            <a:prstGeom prst="rect">
              <a:avLst/>
            </a:prstGeom>
          </p:spPr>
        </p:pic>
        <p:pic>
          <p:nvPicPr>
            <p:cNvPr id="16" name="Picture 15" descr="A diagram of a variety of graphs&#10;&#10;Description automatically generated with medium confidence">
              <a:extLst>
                <a:ext uri="{FF2B5EF4-FFF2-40B4-BE49-F238E27FC236}">
                  <a16:creationId xmlns:a16="http://schemas.microsoft.com/office/drawing/2014/main" id="{C87FC443-22B4-8EF5-D24B-204F136D1309}"/>
                </a:ext>
              </a:extLst>
            </p:cNvPr>
            <p:cNvPicPr>
              <a:picLocks noChangeAspect="1"/>
            </p:cNvPicPr>
            <p:nvPr/>
          </p:nvPicPr>
          <p:blipFill rotWithShape="1">
            <a:blip r:embed="rId3">
              <a:extLst>
                <a:ext uri="{28A0092B-C50C-407E-A947-70E740481C1C}">
                  <a14:useLocalDpi xmlns:a14="http://schemas.microsoft.com/office/drawing/2010/main" val="0"/>
                </a:ext>
              </a:extLst>
            </a:blip>
            <a:srcRect l="58449" t="41552" r="5212" b="34285"/>
            <a:stretch/>
          </p:blipFill>
          <p:spPr>
            <a:xfrm>
              <a:off x="8568168" y="7466457"/>
              <a:ext cx="3142995" cy="2782444"/>
            </a:xfrm>
            <a:prstGeom prst="rect">
              <a:avLst/>
            </a:prstGeom>
          </p:spPr>
        </p:pic>
      </p:grpSp>
      <p:sp>
        <p:nvSpPr>
          <p:cNvPr id="23" name="TextBox 8">
            <a:extLst>
              <a:ext uri="{FF2B5EF4-FFF2-40B4-BE49-F238E27FC236}">
                <a16:creationId xmlns:a16="http://schemas.microsoft.com/office/drawing/2014/main" id="{6368DD6D-20B0-56B2-CD1C-4F13EE89BA63}"/>
              </a:ext>
            </a:extLst>
          </p:cNvPr>
          <p:cNvSpPr txBox="1"/>
          <p:nvPr/>
        </p:nvSpPr>
        <p:spPr>
          <a:xfrm>
            <a:off x="8084978" y="6804672"/>
            <a:ext cx="3954622" cy="276999"/>
          </a:xfrm>
          <a:prstGeom prst="rect">
            <a:avLst/>
          </a:prstGeom>
        </p:spPr>
        <p:txBody>
          <a:bodyPr wrap="square" lIns="0" tIns="0" rIns="0" bIns="0" rtlCol="0" anchor="t">
            <a:spAutoFit/>
          </a:bodyPr>
          <a:lstStyle/>
          <a:p>
            <a:r>
              <a:rPr lang="en-US" b="1" dirty="0">
                <a:solidFill>
                  <a:srgbClr val="404040"/>
                </a:solidFill>
                <a:latin typeface="Montserrat" pitchFamily="2" charset="77"/>
              </a:rPr>
              <a:t>Support Vector Machine</a:t>
            </a:r>
          </a:p>
        </p:txBody>
      </p:sp>
      <p:sp>
        <p:nvSpPr>
          <p:cNvPr id="24" name="TextBox 8">
            <a:extLst>
              <a:ext uri="{FF2B5EF4-FFF2-40B4-BE49-F238E27FC236}">
                <a16:creationId xmlns:a16="http://schemas.microsoft.com/office/drawing/2014/main" id="{CE896B96-AA9F-35A1-7F2C-B572979AD791}"/>
              </a:ext>
            </a:extLst>
          </p:cNvPr>
          <p:cNvSpPr txBox="1"/>
          <p:nvPr/>
        </p:nvSpPr>
        <p:spPr>
          <a:xfrm>
            <a:off x="11946374" y="6804671"/>
            <a:ext cx="2303026" cy="276999"/>
          </a:xfrm>
          <a:prstGeom prst="rect">
            <a:avLst/>
          </a:prstGeom>
        </p:spPr>
        <p:txBody>
          <a:bodyPr wrap="square" lIns="0" tIns="0" rIns="0" bIns="0" rtlCol="0" anchor="t">
            <a:spAutoFit/>
          </a:bodyPr>
          <a:lstStyle/>
          <a:p>
            <a:r>
              <a:rPr lang="en-US" b="1" dirty="0">
                <a:solidFill>
                  <a:srgbClr val="404040"/>
                </a:solidFill>
                <a:latin typeface="Montserrat" pitchFamily="2" charset="77"/>
              </a:rPr>
              <a:t>Random Forest</a:t>
            </a:r>
          </a:p>
        </p:txBody>
      </p:sp>
      <p:sp>
        <p:nvSpPr>
          <p:cNvPr id="25" name="TextBox 8">
            <a:extLst>
              <a:ext uri="{FF2B5EF4-FFF2-40B4-BE49-F238E27FC236}">
                <a16:creationId xmlns:a16="http://schemas.microsoft.com/office/drawing/2014/main" id="{781513AE-0EEB-F979-F763-099216B87F92}"/>
              </a:ext>
            </a:extLst>
          </p:cNvPr>
          <p:cNvSpPr txBox="1"/>
          <p:nvPr/>
        </p:nvSpPr>
        <p:spPr>
          <a:xfrm>
            <a:off x="14859000" y="6804670"/>
            <a:ext cx="2720614" cy="276999"/>
          </a:xfrm>
          <a:prstGeom prst="rect">
            <a:avLst/>
          </a:prstGeom>
        </p:spPr>
        <p:txBody>
          <a:bodyPr wrap="square" lIns="0" tIns="0" rIns="0" bIns="0" rtlCol="0" anchor="t">
            <a:spAutoFit/>
          </a:bodyPr>
          <a:lstStyle/>
          <a:p>
            <a:r>
              <a:rPr lang="en-US" b="1" dirty="0">
                <a:solidFill>
                  <a:srgbClr val="404040"/>
                </a:solidFill>
                <a:latin typeface="Montserrat" pitchFamily="2" charset="77"/>
              </a:rPr>
              <a:t>K-Nearest </a:t>
            </a:r>
            <a:r>
              <a:rPr lang="en-US" b="1" dirty="0" err="1">
                <a:solidFill>
                  <a:srgbClr val="404040"/>
                </a:solidFill>
                <a:latin typeface="Montserrat" pitchFamily="2" charset="77"/>
              </a:rPr>
              <a:t>Neightbors</a:t>
            </a:r>
            <a:endParaRPr lang="en-US" b="1" dirty="0">
              <a:solidFill>
                <a:srgbClr val="404040"/>
              </a:solidFill>
              <a:latin typeface="Montserrat" pitchFamily="2" charset="77"/>
            </a:endParaRPr>
          </a:p>
        </p:txBody>
      </p:sp>
      <p:sp>
        <p:nvSpPr>
          <p:cNvPr id="27" name="TextBox 26">
            <a:extLst>
              <a:ext uri="{FF2B5EF4-FFF2-40B4-BE49-F238E27FC236}">
                <a16:creationId xmlns:a16="http://schemas.microsoft.com/office/drawing/2014/main" id="{18F36812-B476-9595-E0BB-DE7163988868}"/>
              </a:ext>
            </a:extLst>
          </p:cNvPr>
          <p:cNvSpPr txBox="1"/>
          <p:nvPr/>
        </p:nvSpPr>
        <p:spPr>
          <a:xfrm>
            <a:off x="4700372" y="9963763"/>
            <a:ext cx="9399814" cy="369332"/>
          </a:xfrm>
          <a:prstGeom prst="rect">
            <a:avLst/>
          </a:prstGeom>
          <a:noFill/>
        </p:spPr>
        <p:txBody>
          <a:bodyPr wrap="square">
            <a:spAutoFit/>
          </a:bodyPr>
          <a:lstStyle/>
          <a:p>
            <a:r>
              <a:rPr lang="en-DK" dirty="0"/>
              <a:t>https://towardsdatascience.com/top-machine-learning-algorithms-for-classification-2197870ff501</a:t>
            </a:r>
          </a:p>
        </p:txBody>
      </p:sp>
    </p:spTree>
    <p:extLst>
      <p:ext uri="{BB962C8B-B14F-4D97-AF65-F5344CB8AC3E}">
        <p14:creationId xmlns:p14="http://schemas.microsoft.com/office/powerpoint/2010/main" val="3354678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3" name="Freeform 4">
            <a:extLst>
              <a:ext uri="{FF2B5EF4-FFF2-40B4-BE49-F238E27FC236}">
                <a16:creationId xmlns:a16="http://schemas.microsoft.com/office/drawing/2014/main" id="{92DFB97B-5611-676A-87C0-74280A9670B9}"/>
              </a:ext>
            </a:extLst>
          </p:cNvPr>
          <p:cNvSpPr/>
          <p:nvPr/>
        </p:nvSpPr>
        <p:spPr>
          <a:xfrm>
            <a:off x="0" y="588139"/>
            <a:ext cx="18288000" cy="1905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12" name="Freeform 4">
            <a:extLst>
              <a:ext uri="{FF2B5EF4-FFF2-40B4-BE49-F238E27FC236}">
                <a16:creationId xmlns:a16="http://schemas.microsoft.com/office/drawing/2014/main" id="{A4A4BF7F-CB5C-F443-090B-8756E675793A}"/>
              </a:ext>
            </a:extLst>
          </p:cNvPr>
          <p:cNvSpPr/>
          <p:nvPr/>
        </p:nvSpPr>
        <p:spPr>
          <a:xfrm>
            <a:off x="8959516" y="2526048"/>
            <a:ext cx="9303084" cy="7799052"/>
          </a:xfrm>
          <a:custGeom>
            <a:avLst/>
            <a:gdLst/>
            <a:ahLst/>
            <a:cxnLst/>
            <a:rect l="l" t="t" r="r" b="b"/>
            <a:pathLst>
              <a:path w="220314" h="2861297">
                <a:moveTo>
                  <a:pt x="0" y="0"/>
                </a:moveTo>
                <a:lnTo>
                  <a:pt x="220314" y="0"/>
                </a:lnTo>
                <a:lnTo>
                  <a:pt x="220314" y="2861297"/>
                </a:lnTo>
                <a:lnTo>
                  <a:pt x="0" y="2861297"/>
                </a:lnTo>
                <a:close/>
              </a:path>
            </a:pathLst>
          </a:custGeom>
          <a:solidFill>
            <a:schemeClr val="bg1">
              <a:alpha val="83922"/>
            </a:schemeClr>
          </a:solidFill>
        </p:spPr>
        <p:txBody>
          <a:bodyPr/>
          <a:lstStyle/>
          <a:p>
            <a:endParaRPr lang="en-DK" dirty="0"/>
          </a:p>
        </p:txBody>
      </p:sp>
      <p:sp>
        <p:nvSpPr>
          <p:cNvPr id="8" name="TextBox 8"/>
          <p:cNvSpPr txBox="1"/>
          <p:nvPr/>
        </p:nvSpPr>
        <p:spPr>
          <a:xfrm>
            <a:off x="711373" y="3162300"/>
            <a:ext cx="7670627" cy="6286016"/>
          </a:xfrm>
          <a:prstGeom prst="rect">
            <a:avLst/>
          </a:prstGeom>
        </p:spPr>
        <p:txBody>
          <a:bodyPr wrap="square" lIns="0" tIns="0" rIns="0" bIns="0" rtlCol="0" anchor="t">
            <a:spAutoFit/>
          </a:bodyPr>
          <a:lstStyle/>
          <a:p>
            <a:pPr>
              <a:lnSpc>
                <a:spcPts val="4480"/>
              </a:lnSpc>
            </a:pPr>
            <a:r>
              <a:rPr lang="en-US" sz="2600" dirty="0">
                <a:solidFill>
                  <a:srgbClr val="404040"/>
                </a:solidFill>
                <a:latin typeface="Montserrat" pitchFamily="2" charset="77"/>
              </a:rPr>
              <a:t>A model trained and evaluated using class labels is used to </a:t>
            </a:r>
            <a:r>
              <a:rPr lang="en-US" sz="2600" b="1" dirty="0">
                <a:solidFill>
                  <a:srgbClr val="404040"/>
                </a:solidFill>
                <a:latin typeface="Montserrat" pitchFamily="2" charset="77"/>
              </a:rPr>
              <a:t>classify</a:t>
            </a:r>
            <a:r>
              <a:rPr lang="en-US" sz="2600" dirty="0">
                <a:solidFill>
                  <a:srgbClr val="404040"/>
                </a:solidFill>
                <a:latin typeface="Montserrat" pitchFamily="2" charset="77"/>
              </a:rPr>
              <a:t> a new data point (label unknown).</a:t>
            </a:r>
          </a:p>
          <a:p>
            <a:pPr>
              <a:lnSpc>
                <a:spcPts val="4480"/>
              </a:lnSpc>
            </a:pPr>
            <a:endParaRPr lang="en-US" sz="2600" dirty="0">
              <a:solidFill>
                <a:srgbClr val="404040"/>
              </a:solidFill>
              <a:latin typeface="Montserrat" pitchFamily="2" charset="77"/>
            </a:endParaRPr>
          </a:p>
          <a:p>
            <a:pPr marL="457200" indent="-457200">
              <a:lnSpc>
                <a:spcPts val="4480"/>
              </a:lnSpc>
              <a:buFont typeface="Arial" panose="020B0604020202020204" pitchFamily="34" charset="0"/>
              <a:buChar char="•"/>
            </a:pPr>
            <a:r>
              <a:rPr lang="en-US" sz="2600" b="1" dirty="0">
                <a:solidFill>
                  <a:srgbClr val="404040"/>
                </a:solidFill>
                <a:latin typeface="Montserrat" pitchFamily="2" charset="77"/>
              </a:rPr>
              <a:t>Probability</a:t>
            </a:r>
            <a:r>
              <a:rPr lang="en-US" sz="2600" dirty="0">
                <a:solidFill>
                  <a:srgbClr val="404040"/>
                </a:solidFill>
                <a:latin typeface="Montserrat" pitchFamily="2" charset="77"/>
              </a:rPr>
              <a:t> (0.68 Grapefruit &amp; 0.32 Lemon)</a:t>
            </a:r>
          </a:p>
          <a:p>
            <a:pPr marL="457200" indent="-457200">
              <a:lnSpc>
                <a:spcPts val="4480"/>
              </a:lnSpc>
              <a:buFont typeface="Arial" panose="020B0604020202020204" pitchFamily="34" charset="0"/>
              <a:buChar char="•"/>
            </a:pPr>
            <a:r>
              <a:rPr lang="en-US" sz="2600" b="1" dirty="0">
                <a:solidFill>
                  <a:srgbClr val="404040"/>
                </a:solidFill>
                <a:latin typeface="Montserrat" pitchFamily="2" charset="77"/>
              </a:rPr>
              <a:t>Response</a:t>
            </a:r>
            <a:r>
              <a:rPr lang="en-US" sz="2600" dirty="0">
                <a:solidFill>
                  <a:srgbClr val="404040"/>
                </a:solidFill>
                <a:latin typeface="Montserrat" pitchFamily="2" charset="77"/>
              </a:rPr>
              <a:t> (Grapefruit)</a:t>
            </a:r>
          </a:p>
          <a:p>
            <a:pPr>
              <a:lnSpc>
                <a:spcPts val="4480"/>
              </a:lnSpc>
            </a:pPr>
            <a:endParaRPr lang="en-US" sz="2600" dirty="0">
              <a:solidFill>
                <a:srgbClr val="404040"/>
              </a:solidFill>
              <a:latin typeface="Montserrat" pitchFamily="2" charset="77"/>
            </a:endParaRPr>
          </a:p>
          <a:p>
            <a:pPr>
              <a:lnSpc>
                <a:spcPts val="4480"/>
              </a:lnSpc>
            </a:pPr>
            <a:r>
              <a:rPr lang="en-US" sz="2600" dirty="0">
                <a:solidFill>
                  <a:srgbClr val="404040"/>
                </a:solidFill>
                <a:latin typeface="Montserrat" pitchFamily="2" charset="77"/>
              </a:rPr>
              <a:t>Some models have </a:t>
            </a:r>
            <a:r>
              <a:rPr lang="en-US" sz="2600" b="1" dirty="0">
                <a:solidFill>
                  <a:srgbClr val="404040"/>
                </a:solidFill>
                <a:latin typeface="Montserrat" pitchFamily="2" charset="77"/>
              </a:rPr>
              <a:t>feature importance ranking</a:t>
            </a:r>
            <a:r>
              <a:rPr lang="en-US" sz="2600" dirty="0">
                <a:solidFill>
                  <a:srgbClr val="404040"/>
                </a:solidFill>
                <a:latin typeface="Montserrat" pitchFamily="2" charset="77"/>
              </a:rPr>
              <a:t>.</a:t>
            </a:r>
          </a:p>
          <a:p>
            <a:pPr>
              <a:lnSpc>
                <a:spcPts val="4480"/>
              </a:lnSpc>
            </a:pPr>
            <a:r>
              <a:rPr lang="en-US" sz="2600" dirty="0">
                <a:solidFill>
                  <a:srgbClr val="404040"/>
                </a:solidFill>
                <a:latin typeface="Montserrat" pitchFamily="2" charset="77"/>
              </a:rPr>
              <a:t>What feature/variable is most important for classification, i.e. size, shape or color?</a:t>
            </a:r>
          </a:p>
        </p:txBody>
      </p:sp>
      <p:sp>
        <p:nvSpPr>
          <p:cNvPr id="10" name="TextBox 7">
            <a:extLst>
              <a:ext uri="{FF2B5EF4-FFF2-40B4-BE49-F238E27FC236}">
                <a16:creationId xmlns:a16="http://schemas.microsoft.com/office/drawing/2014/main" id="{B8E00E61-96CE-8A79-7C82-3B751B4651F8}"/>
              </a:ext>
            </a:extLst>
          </p:cNvPr>
          <p:cNvSpPr txBox="1"/>
          <p:nvPr/>
        </p:nvSpPr>
        <p:spPr>
          <a:xfrm>
            <a:off x="2185151" y="1059434"/>
            <a:ext cx="13969249" cy="921278"/>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CLASSIFICATION OF FRUIT - EXAMPLE</a:t>
            </a:r>
          </a:p>
        </p:txBody>
      </p:sp>
      <p:sp>
        <p:nvSpPr>
          <p:cNvPr id="4" name="TextBox 8">
            <a:extLst>
              <a:ext uri="{FF2B5EF4-FFF2-40B4-BE49-F238E27FC236}">
                <a16:creationId xmlns:a16="http://schemas.microsoft.com/office/drawing/2014/main" id="{CFA9CE7A-B5FB-65CC-DC77-1CCF1C3E93E5}"/>
              </a:ext>
            </a:extLst>
          </p:cNvPr>
          <p:cNvSpPr txBox="1"/>
          <p:nvPr/>
        </p:nvSpPr>
        <p:spPr>
          <a:xfrm>
            <a:off x="10134600" y="3390900"/>
            <a:ext cx="6629400" cy="521489"/>
          </a:xfrm>
          <a:prstGeom prst="rect">
            <a:avLst/>
          </a:prstGeom>
        </p:spPr>
        <p:txBody>
          <a:bodyPr wrap="square" lIns="0" tIns="0" rIns="0" bIns="0" rtlCol="0" anchor="t">
            <a:spAutoFit/>
          </a:bodyPr>
          <a:lstStyle/>
          <a:p>
            <a:pPr>
              <a:lnSpc>
                <a:spcPts val="4480"/>
              </a:lnSpc>
            </a:pPr>
            <a:r>
              <a:rPr lang="en-US" sz="2800" b="1" dirty="0">
                <a:solidFill>
                  <a:srgbClr val="404040"/>
                </a:solidFill>
                <a:latin typeface="Montserrat" pitchFamily="2" charset="77"/>
              </a:rPr>
              <a:t>Decision Tree – Fruit Classification</a:t>
            </a:r>
            <a:endParaRPr lang="en-US" sz="2800" dirty="0">
              <a:solidFill>
                <a:srgbClr val="404040"/>
              </a:solidFill>
              <a:latin typeface="Montserrat" pitchFamily="2" charset="77"/>
            </a:endParaRPr>
          </a:p>
        </p:txBody>
      </p:sp>
      <p:grpSp>
        <p:nvGrpSpPr>
          <p:cNvPr id="54" name="Group 53">
            <a:extLst>
              <a:ext uri="{FF2B5EF4-FFF2-40B4-BE49-F238E27FC236}">
                <a16:creationId xmlns:a16="http://schemas.microsoft.com/office/drawing/2014/main" id="{17D97D31-F045-22BA-8E0F-193C232477DC}"/>
              </a:ext>
            </a:extLst>
          </p:cNvPr>
          <p:cNvGrpSpPr/>
          <p:nvPr/>
        </p:nvGrpSpPr>
        <p:grpSpPr>
          <a:xfrm>
            <a:off x="9340516" y="4610100"/>
            <a:ext cx="8109284" cy="4582274"/>
            <a:chOff x="8907965" y="4610100"/>
            <a:chExt cx="8871284" cy="4734674"/>
          </a:xfrm>
        </p:grpSpPr>
        <p:pic>
          <p:nvPicPr>
            <p:cNvPr id="3" name="Picture 2" descr="A diagram of a tree&#10;&#10;Description automatically generated">
              <a:extLst>
                <a:ext uri="{FF2B5EF4-FFF2-40B4-BE49-F238E27FC236}">
                  <a16:creationId xmlns:a16="http://schemas.microsoft.com/office/drawing/2014/main" id="{5BD5326C-51BA-A80C-DB22-E990F856FDC7}"/>
                </a:ext>
              </a:extLst>
            </p:cNvPr>
            <p:cNvPicPr>
              <a:picLocks noChangeAspect="1"/>
            </p:cNvPicPr>
            <p:nvPr/>
          </p:nvPicPr>
          <p:blipFill rotWithShape="1">
            <a:blip r:embed="rId3">
              <a:extLst>
                <a:ext uri="{28A0092B-C50C-407E-A947-70E740481C1C}">
                  <a14:useLocalDpi xmlns:a14="http://schemas.microsoft.com/office/drawing/2010/main" val="0"/>
                </a:ext>
              </a:extLst>
            </a:blip>
            <a:srcRect l="1010" t="17647" r="1687" b="7843"/>
            <a:stretch/>
          </p:blipFill>
          <p:spPr>
            <a:xfrm>
              <a:off x="8907965" y="4610100"/>
              <a:ext cx="8871284" cy="4734674"/>
            </a:xfrm>
            <a:prstGeom prst="rect">
              <a:avLst/>
            </a:prstGeom>
          </p:spPr>
        </p:pic>
        <p:cxnSp>
          <p:nvCxnSpPr>
            <p:cNvPr id="19" name="Straight Arrow Connector 18">
              <a:extLst>
                <a:ext uri="{FF2B5EF4-FFF2-40B4-BE49-F238E27FC236}">
                  <a16:creationId xmlns:a16="http://schemas.microsoft.com/office/drawing/2014/main" id="{CCA20AFE-FDEB-AA75-15F2-E71B41C0707F}"/>
                </a:ext>
              </a:extLst>
            </p:cNvPr>
            <p:cNvCxnSpPr>
              <a:cxnSpLocks/>
            </p:cNvCxnSpPr>
            <p:nvPr/>
          </p:nvCxnSpPr>
          <p:spPr>
            <a:xfrm>
              <a:off x="13402837" y="5397443"/>
              <a:ext cx="0" cy="474652"/>
            </a:xfrm>
            <a:prstGeom prst="straightConnector1">
              <a:avLst/>
            </a:prstGeom>
            <a:ln w="38100">
              <a:solidFill>
                <a:srgbClr val="9411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769A6A25-B478-33EC-9B26-D0A595B7CCF3}"/>
                </a:ext>
              </a:extLst>
            </p:cNvPr>
            <p:cNvCxnSpPr>
              <a:cxnSpLocks/>
            </p:cNvCxnSpPr>
            <p:nvPr/>
          </p:nvCxnSpPr>
          <p:spPr>
            <a:xfrm flipH="1">
              <a:off x="12944355" y="6609765"/>
              <a:ext cx="166720" cy="735343"/>
            </a:xfrm>
            <a:prstGeom prst="straightConnector1">
              <a:avLst/>
            </a:prstGeom>
            <a:ln w="38100">
              <a:solidFill>
                <a:srgbClr val="941100"/>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1117065F-C186-0128-F7DE-A022F7F1438F}"/>
                </a:ext>
              </a:extLst>
            </p:cNvPr>
            <p:cNvSpPr/>
            <p:nvPr/>
          </p:nvSpPr>
          <p:spPr>
            <a:xfrm>
              <a:off x="11670304" y="8645824"/>
              <a:ext cx="857250" cy="609600"/>
            </a:xfrm>
            <a:prstGeom prst="ellipse">
              <a:avLst/>
            </a:prstGeom>
            <a:noFill/>
            <a:ln>
              <a:solidFill>
                <a:srgbClr val="941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grpSp>
      <p:cxnSp>
        <p:nvCxnSpPr>
          <p:cNvPr id="15" name="Straight Arrow Connector 14">
            <a:extLst>
              <a:ext uri="{FF2B5EF4-FFF2-40B4-BE49-F238E27FC236}">
                <a16:creationId xmlns:a16="http://schemas.microsoft.com/office/drawing/2014/main" id="{02120047-5B5B-B7B3-B9D3-48D83F298B61}"/>
              </a:ext>
            </a:extLst>
          </p:cNvPr>
          <p:cNvCxnSpPr>
            <a:cxnSpLocks/>
          </p:cNvCxnSpPr>
          <p:nvPr/>
        </p:nvCxnSpPr>
        <p:spPr>
          <a:xfrm flipH="1">
            <a:off x="12420600" y="7854980"/>
            <a:ext cx="381000" cy="650826"/>
          </a:xfrm>
          <a:prstGeom prst="straightConnector1">
            <a:avLst/>
          </a:prstGeom>
          <a:ln w="38100">
            <a:solidFill>
              <a:srgbClr val="9411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449599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ENTIMETER_SERIES_ID_KEY" val="algvswafs34okforxkphh35zp3esj82n"/>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40.png"/></Relationships>
</file>

<file path=ppt/webextensions/webextension1.xml><?xml version="1.0" encoding="utf-8"?>
<we:webextension xmlns:we="http://schemas.microsoft.com/office/webextensions/webextension/2010/11" id="{0282B0EB-8AF5-CF4D-B1E2-6EA897342324}">
  <we:reference id="wa200001661" version="2.1.0.2" store="en-US" storeType="OMEX"/>
  <we:alternateReferences>
    <we:reference id="WA200001661" version="2.1.0.2" store="WA200001661" storeType="OMEX"/>
  </we:alternateReferences>
  <we:properties>
    <we:property name="time" value="1200"/>
  </we:properties>
  <we:bindings/>
  <we:snapshot xmlns:r="http://schemas.openxmlformats.org/officeDocument/2006/relationships" r:embed="rId1"/>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8C0C0DDBC9B742BC44458BFD432381" ma:contentTypeVersion="16" ma:contentTypeDescription="Create a new document." ma:contentTypeScope="" ma:versionID="9e3a3b9664c02b87506af07230493c03">
  <xsd:schema xmlns:xsd="http://www.w3.org/2001/XMLSchema" xmlns:xs="http://www.w3.org/2001/XMLSchema" xmlns:p="http://schemas.microsoft.com/office/2006/metadata/properties" xmlns:ns2="b30be232-03ea-456c-8192-b7ea3ce3ddcd" xmlns:ns3="c12dc4f0-a365-46b3-9e07-9aae8de5ba6f" targetNamespace="http://schemas.microsoft.com/office/2006/metadata/properties" ma:root="true" ma:fieldsID="97668ca7a1f544c2cd9291a5bcfce177" ns2:_="" ns3:_="">
    <xsd:import namespace="b30be232-03ea-456c-8192-b7ea3ce3ddcd"/>
    <xsd:import namespace="c12dc4f0-a365-46b3-9e07-9aae8de5ba6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be232-03ea-456c-8192-b7ea3ce3dd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dd5578fd-35c2-4d8f-a1bf-4043a6e4e7a5"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12dc4f0-a365-46b3-9e07-9aae8de5ba6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57dd815e-8d58-4377-b4d0-c0ea7a0d6e39}" ma:internalName="TaxCatchAll" ma:showField="CatchAllData" ma:web="c12dc4f0-a365-46b3-9e07-9aae8de5ba6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c12dc4f0-a365-46b3-9e07-9aae8de5ba6f" xsi:nil="true"/>
    <lcf76f155ced4ddcb4097134ff3c332f xmlns="b30be232-03ea-456c-8192-b7ea3ce3ddcd">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307509C-F6F5-45A5-8F96-BB1A9C2DDF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be232-03ea-456c-8192-b7ea3ce3ddcd"/>
    <ds:schemaRef ds:uri="c12dc4f0-a365-46b3-9e07-9aae8de5ba6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ADE2A51-02EA-4AA8-8B29-AE3416880B26}">
  <ds:schemaRefs>
    <ds:schemaRef ds:uri="b30be232-03ea-456c-8192-b7ea3ce3ddcd"/>
    <ds:schemaRef ds:uri="http://www.w3.org/XML/1998/namespace"/>
    <ds:schemaRef ds:uri="http://schemas.microsoft.com/office/infopath/2007/PartnerControls"/>
    <ds:schemaRef ds:uri="http://purl.org/dc/elements/1.1/"/>
    <ds:schemaRef ds:uri="http://purl.org/dc/dcmitype/"/>
    <ds:schemaRef ds:uri="http://schemas.microsoft.com/office/2006/metadata/properties"/>
    <ds:schemaRef ds:uri="http://schemas.openxmlformats.org/package/2006/metadata/core-properties"/>
    <ds:schemaRef ds:uri="http://schemas.microsoft.com/office/2006/documentManagement/types"/>
    <ds:schemaRef ds:uri="c12dc4f0-a365-46b3-9e07-9aae8de5ba6f"/>
    <ds:schemaRef ds:uri="http://purl.org/dc/terms/"/>
  </ds:schemaRefs>
</ds:datastoreItem>
</file>

<file path=customXml/itemProps3.xml><?xml version="1.0" encoding="utf-8"?>
<ds:datastoreItem xmlns:ds="http://schemas.openxmlformats.org/officeDocument/2006/customXml" ds:itemID="{62192324-B2BD-44ED-9189-FD50B4E08E52}">
  <ds:schemaRefs>
    <ds:schemaRef ds:uri="http://schemas.microsoft.com/sharepoint/v3/contenttype/forms"/>
  </ds:schemaRefs>
</ds:datastoreItem>
</file>

<file path=docMetadata/LabelInfo.xml><?xml version="1.0" encoding="utf-8"?>
<clbl:labelList xmlns:clbl="http://schemas.microsoft.com/office/2020/mipLabelMetadata">
  <clbl:label id="{6a2630e2-1ac5-455e-8217-0156b1936a76}" enabled="1" method="Standard" siteId="{a3927f91-cda1-4696-af89-8c9f1ceffa91}" contentBits="0" removed="0"/>
</clbl:labelList>
</file>

<file path=docProps/app.xml><?xml version="1.0" encoding="utf-8"?>
<Properties xmlns="http://schemas.openxmlformats.org/officeDocument/2006/extended-properties" xmlns:vt="http://schemas.openxmlformats.org/officeDocument/2006/docPropsVTypes">
  <TotalTime>41690</TotalTime>
  <Words>1936</Words>
  <Application>Microsoft Macintosh PowerPoint</Application>
  <PresentationFormat>Custom</PresentationFormat>
  <Paragraphs>320</Paragraphs>
  <Slides>29</Slides>
  <Notes>29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Calibri</vt:lpstr>
      <vt:lpstr>Montserrat</vt:lpstr>
      <vt:lpstr>Montserrat Bold</vt:lpstr>
      <vt:lpstr>Now</vt:lpstr>
      <vt:lpstr>Now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the Bridge</dc:title>
  <cp:lastModifiedBy>Thilde Bagger Terkelsen</cp:lastModifiedBy>
  <cp:revision>148</cp:revision>
  <dcterms:created xsi:type="dcterms:W3CDTF">2006-08-16T00:00:00Z</dcterms:created>
  <dcterms:modified xsi:type="dcterms:W3CDTF">2023-11-27T14:03:37Z</dcterms:modified>
  <dc:identifier>DAFnxRXdF5o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a2630e2-1ac5-455e-8217-0156b1936a76_Enabled">
    <vt:lpwstr>true</vt:lpwstr>
  </property>
  <property fmtid="{D5CDD505-2E9C-101B-9397-08002B2CF9AE}" pid="3" name="MSIP_Label_6a2630e2-1ac5-455e-8217-0156b1936a76_SetDate">
    <vt:lpwstr>2023-08-04T10:48:59Z</vt:lpwstr>
  </property>
  <property fmtid="{D5CDD505-2E9C-101B-9397-08002B2CF9AE}" pid="4" name="MSIP_Label_6a2630e2-1ac5-455e-8217-0156b1936a76_Method">
    <vt:lpwstr>Standard</vt:lpwstr>
  </property>
  <property fmtid="{D5CDD505-2E9C-101B-9397-08002B2CF9AE}" pid="5" name="MSIP_Label_6a2630e2-1ac5-455e-8217-0156b1936a76_Name">
    <vt:lpwstr>Notclass</vt:lpwstr>
  </property>
  <property fmtid="{D5CDD505-2E9C-101B-9397-08002B2CF9AE}" pid="6" name="MSIP_Label_6a2630e2-1ac5-455e-8217-0156b1936a76_SiteId">
    <vt:lpwstr>a3927f91-cda1-4696-af89-8c9f1ceffa91</vt:lpwstr>
  </property>
  <property fmtid="{D5CDD505-2E9C-101B-9397-08002B2CF9AE}" pid="7" name="MSIP_Label_6a2630e2-1ac5-455e-8217-0156b1936a76_ActionId">
    <vt:lpwstr>8655c045-b6f9-46c7-a004-530799f647df</vt:lpwstr>
  </property>
  <property fmtid="{D5CDD505-2E9C-101B-9397-08002B2CF9AE}" pid="8" name="MSIP_Label_6a2630e2-1ac5-455e-8217-0156b1936a76_ContentBits">
    <vt:lpwstr>0</vt:lpwstr>
  </property>
  <property fmtid="{D5CDD505-2E9C-101B-9397-08002B2CF9AE}" pid="9" name="ContentTypeId">
    <vt:lpwstr>0x010100338C0C0DDBC9B742BC44458BFD432381</vt:lpwstr>
  </property>
  <property fmtid="{D5CDD505-2E9C-101B-9397-08002B2CF9AE}" pid="10" name="MediaServiceImageTags">
    <vt:lpwstr/>
  </property>
</Properties>
</file>

<file path=docProps/thumbnail.jpeg>
</file>